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257" r:id="rId2"/>
    <p:sldId id="2435" r:id="rId3"/>
    <p:sldId id="2463" r:id="rId4"/>
    <p:sldId id="2527" r:id="rId5"/>
    <p:sldId id="2532" r:id="rId6"/>
    <p:sldId id="2528" r:id="rId7"/>
    <p:sldId id="2386" r:id="rId8"/>
    <p:sldId id="737" r:id="rId9"/>
    <p:sldId id="738" r:id="rId10"/>
    <p:sldId id="741" r:id="rId11"/>
    <p:sldId id="400" r:id="rId12"/>
    <p:sldId id="399" r:id="rId13"/>
    <p:sldId id="393" r:id="rId14"/>
    <p:sldId id="394" r:id="rId15"/>
    <p:sldId id="2508" r:id="rId16"/>
    <p:sldId id="402" r:id="rId17"/>
    <p:sldId id="2509" r:id="rId18"/>
    <p:sldId id="2510" r:id="rId19"/>
    <p:sldId id="2511" r:id="rId20"/>
    <p:sldId id="2514" r:id="rId21"/>
    <p:sldId id="426" r:id="rId22"/>
    <p:sldId id="423" r:id="rId23"/>
    <p:sldId id="425" r:id="rId24"/>
    <p:sldId id="421" r:id="rId25"/>
    <p:sldId id="2515" r:id="rId26"/>
    <p:sldId id="428" r:id="rId27"/>
    <p:sldId id="424" r:id="rId28"/>
    <p:sldId id="2517" r:id="rId29"/>
    <p:sldId id="2518" r:id="rId30"/>
    <p:sldId id="2519" r:id="rId31"/>
    <p:sldId id="2294" r:id="rId32"/>
    <p:sldId id="2465" r:id="rId33"/>
    <p:sldId id="2033" r:id="rId34"/>
    <p:sldId id="2034" r:id="rId35"/>
    <p:sldId id="2073" r:id="rId36"/>
    <p:sldId id="2035" r:id="rId37"/>
    <p:sldId id="2036" r:id="rId38"/>
    <p:sldId id="2100" r:id="rId39"/>
    <p:sldId id="2101" r:id="rId40"/>
    <p:sldId id="2120" r:id="rId41"/>
    <p:sldId id="2102" r:id="rId42"/>
    <p:sldId id="2104" r:id="rId43"/>
    <p:sldId id="2105" r:id="rId44"/>
    <p:sldId id="2103" r:id="rId45"/>
    <p:sldId id="2108" r:id="rId46"/>
    <p:sldId id="2113" r:id="rId47"/>
    <p:sldId id="739" r:id="rId48"/>
    <p:sldId id="2534" r:id="rId49"/>
    <p:sldId id="740" r:id="rId50"/>
    <p:sldId id="2531" r:id="rId51"/>
    <p:sldId id="742" r:id="rId52"/>
    <p:sldId id="2112" r:id="rId53"/>
    <p:sldId id="2107" r:id="rId54"/>
    <p:sldId id="2109" r:id="rId55"/>
    <p:sldId id="2535" r:id="rId56"/>
    <p:sldId id="2114" r:id="rId57"/>
    <p:sldId id="2115" r:id="rId58"/>
    <p:sldId id="743" r:id="rId59"/>
    <p:sldId id="744" r:id="rId60"/>
    <p:sldId id="2123" r:id="rId61"/>
    <p:sldId id="2126" r:id="rId62"/>
    <p:sldId id="2128" r:id="rId63"/>
    <p:sldId id="756" r:id="rId64"/>
    <p:sldId id="758" r:id="rId65"/>
    <p:sldId id="2130" r:id="rId66"/>
    <p:sldId id="2536" r:id="rId67"/>
    <p:sldId id="759" r:id="rId68"/>
    <p:sldId id="760" r:id="rId69"/>
    <p:sldId id="2537" r:id="rId70"/>
    <p:sldId id="766" r:id="rId71"/>
    <p:sldId id="2530" r:id="rId72"/>
    <p:sldId id="2247" r:id="rId73"/>
    <p:sldId id="2246" r:id="rId74"/>
    <p:sldId id="767" r:id="rId75"/>
    <p:sldId id="781" r:id="rId76"/>
    <p:sldId id="2538" r:id="rId77"/>
    <p:sldId id="782" r:id="rId78"/>
    <p:sldId id="783" r:id="rId79"/>
    <p:sldId id="392" r:id="rId80"/>
    <p:sldId id="2152" r:id="rId81"/>
    <p:sldId id="383" r:id="rId82"/>
    <p:sldId id="2144" r:id="rId83"/>
    <p:sldId id="2539" r:id="rId84"/>
    <p:sldId id="2131" r:id="rId85"/>
    <p:sldId id="2132" r:id="rId86"/>
    <p:sldId id="2149" r:id="rId87"/>
    <p:sldId id="2240" r:id="rId88"/>
    <p:sldId id="2260" r:id="rId89"/>
    <p:sldId id="2241" r:id="rId90"/>
    <p:sldId id="2233" r:id="rId91"/>
    <p:sldId id="2234" r:id="rId92"/>
    <p:sldId id="2248" r:id="rId93"/>
    <p:sldId id="2268" r:id="rId94"/>
    <p:sldId id="2236" r:id="rId95"/>
    <p:sldId id="2237" r:id="rId96"/>
    <p:sldId id="2257" r:id="rId97"/>
    <p:sldId id="2238" r:id="rId98"/>
    <p:sldId id="2258" r:id="rId99"/>
    <p:sldId id="2266" r:id="rId100"/>
    <p:sldId id="2533" r:id="rId101"/>
    <p:sldId id="2529" r:id="rId10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6" autoAdjust="0"/>
    <p:restoredTop sz="86600" autoAdjust="0"/>
  </p:normalViewPr>
  <p:slideViewPr>
    <p:cSldViewPr snapToGrid="0" snapToObjects="1">
      <p:cViewPr varScale="1">
        <p:scale>
          <a:sx n="184" d="100"/>
          <a:sy n="184" d="100"/>
        </p:scale>
        <p:origin x="1480" y="176"/>
      </p:cViewPr>
      <p:guideLst/>
    </p:cSldViewPr>
  </p:slideViewPr>
  <p:outlineViewPr>
    <p:cViewPr>
      <p:scale>
        <a:sx n="33" d="100"/>
        <a:sy n="33" d="100"/>
      </p:scale>
      <p:origin x="0" y="-84808"/>
    </p:cViewPr>
    <p:sldLst>
      <p:sld r:id="rId1" collapse="1"/>
      <p:sld r:id="rId2" collapse="1"/>
    </p:sldLst>
  </p:outlineViewPr>
  <p:notesTextViewPr>
    <p:cViewPr>
      <p:scale>
        <a:sx n="20" d="100"/>
        <a:sy n="20" d="100"/>
      </p:scale>
      <p:origin x="0" y="0"/>
    </p:cViewPr>
  </p:notesTextViewPr>
  <p:sorterViewPr>
    <p:cViewPr varScale="1">
      <p:scale>
        <a:sx n="1" d="1"/>
        <a:sy n="1" d="1"/>
      </p:scale>
      <p:origin x="0" y="0"/>
    </p:cViewPr>
  </p:sorterViewPr>
  <p:notesViewPr>
    <p:cSldViewPr snapToGrid="0" snapToObjects="1">
      <p:cViewPr varScale="1">
        <p:scale>
          <a:sx n="160" d="100"/>
          <a:sy n="160" d="100"/>
        </p:scale>
        <p:origin x="5360"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2023-04-11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10</a:t>
            </a:fld>
            <a:endParaRPr lang="en-US"/>
          </a:p>
        </p:txBody>
      </p:sp>
    </p:spTree>
    <p:extLst>
      <p:ext uri="{BB962C8B-B14F-4D97-AF65-F5344CB8AC3E}">
        <p14:creationId xmlns:p14="http://schemas.microsoft.com/office/powerpoint/2010/main" val="839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32</a:t>
            </a:fld>
            <a:endParaRPr lang="en-US"/>
          </a:p>
        </p:txBody>
      </p:sp>
    </p:spTree>
    <p:extLst>
      <p:ext uri="{BB962C8B-B14F-4D97-AF65-F5344CB8AC3E}">
        <p14:creationId xmlns:p14="http://schemas.microsoft.com/office/powerpoint/2010/main" val="4211144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39</a:t>
            </a:fld>
            <a:endParaRPr lang="en-US"/>
          </a:p>
        </p:txBody>
      </p:sp>
    </p:spTree>
    <p:extLst>
      <p:ext uri="{BB962C8B-B14F-4D97-AF65-F5344CB8AC3E}">
        <p14:creationId xmlns:p14="http://schemas.microsoft.com/office/powerpoint/2010/main" val="1718486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40</a:t>
            </a:fld>
            <a:endParaRPr lang="en-US"/>
          </a:p>
        </p:txBody>
      </p:sp>
    </p:spTree>
    <p:extLst>
      <p:ext uri="{BB962C8B-B14F-4D97-AF65-F5344CB8AC3E}">
        <p14:creationId xmlns:p14="http://schemas.microsoft.com/office/powerpoint/2010/main" val="467872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now full duplex, and no more operators</a:t>
            </a:r>
          </a:p>
        </p:txBody>
      </p:sp>
      <p:sp>
        <p:nvSpPr>
          <p:cNvPr id="4" name="Slide Number Placeholder 3"/>
          <p:cNvSpPr>
            <a:spLocks noGrp="1"/>
          </p:cNvSpPr>
          <p:nvPr>
            <p:ph type="sldNum" sz="quarter" idx="5"/>
          </p:nvPr>
        </p:nvSpPr>
        <p:spPr/>
        <p:txBody>
          <a:bodyPr/>
          <a:lstStyle/>
          <a:p>
            <a:fld id="{7A445267-E1A4-074A-A884-6BFE3F4EEE27}" type="slidenum">
              <a:rPr lang="en-US" smtClean="0"/>
              <a:t>41</a:t>
            </a:fld>
            <a:endParaRPr lang="en-US"/>
          </a:p>
        </p:txBody>
      </p:sp>
    </p:spTree>
    <p:extLst>
      <p:ext uri="{BB962C8B-B14F-4D97-AF65-F5344CB8AC3E}">
        <p14:creationId xmlns:p14="http://schemas.microsoft.com/office/powerpoint/2010/main" val="3809591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42</a:t>
            </a:fld>
            <a:endParaRPr lang="en-US"/>
          </a:p>
        </p:txBody>
      </p:sp>
    </p:spTree>
    <p:extLst>
      <p:ext uri="{BB962C8B-B14F-4D97-AF65-F5344CB8AC3E}">
        <p14:creationId xmlns:p14="http://schemas.microsoft.com/office/powerpoint/2010/main" val="29418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43</a:t>
            </a:fld>
            <a:endParaRPr lang="en-US"/>
          </a:p>
        </p:txBody>
      </p:sp>
    </p:spTree>
    <p:extLst>
      <p:ext uri="{BB962C8B-B14F-4D97-AF65-F5344CB8AC3E}">
        <p14:creationId xmlns:p14="http://schemas.microsoft.com/office/powerpoint/2010/main" val="2275865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9pPr>
          </a:lstStyle>
          <a:p>
            <a:pPr eaLnBrk="1" hangingPunct="1"/>
            <a:fld id="{AC24AC95-B1A2-44AA-84F2-8E6666800ECF}" type="slidenum">
              <a:rPr lang="en-US">
                <a:solidFill>
                  <a:srgbClr val="000000"/>
                </a:solidFill>
                <a:latin typeface="Tahoma" pitchFamily="34" charset="0"/>
              </a:rPr>
              <a:pPr eaLnBrk="1" hangingPunct="1"/>
              <a:t>47</a:t>
            </a:fld>
            <a:endParaRPr lang="en-US">
              <a:solidFill>
                <a:srgbClr val="000000"/>
              </a:solidFill>
              <a:latin typeface="Tahoma" pitchFamily="34" charset="0"/>
            </a:endParaRPr>
          </a:p>
        </p:txBody>
      </p:sp>
      <p:sp>
        <p:nvSpPr>
          <p:cNvPr id="71683" name="Text Box 1"/>
          <p:cNvSpPr txBox="1">
            <a:spLocks noChangeArrowheads="1"/>
          </p:cNvSpPr>
          <p:nvPr/>
        </p:nvSpPr>
        <p:spPr bwMode="auto">
          <a:xfrm>
            <a:off x="5767388"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fld id="{2B89D23F-4D60-4BAB-BC44-7BC4A65F725A}"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47</a:t>
            </a:fld>
            <a:endParaRPr lang="en-US" sz="1200">
              <a:solidFill>
                <a:srgbClr val="000000"/>
              </a:solidFill>
              <a:latin typeface="Tahoma" pitchFamily="34" charset="0"/>
            </a:endParaRPr>
          </a:p>
        </p:txBody>
      </p:sp>
      <p:sp>
        <p:nvSpPr>
          <p:cNvPr id="71684" name="Text Box 2"/>
          <p:cNvSpPr txBox="1">
            <a:spLocks noChangeArrowheads="1"/>
          </p:cNvSpPr>
          <p:nvPr/>
        </p:nvSpPr>
        <p:spPr bwMode="auto">
          <a:xfrm>
            <a:off x="0"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1685" name="Text Box 3"/>
          <p:cNvSpPr txBox="1">
            <a:spLocks noChangeArrowheads="1"/>
          </p:cNvSpPr>
          <p:nvPr/>
        </p:nvSpPr>
        <p:spPr bwMode="auto">
          <a:xfrm>
            <a:off x="0"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1686" name="Text Box 4"/>
          <p:cNvSpPr txBox="1">
            <a:spLocks noChangeArrowheads="1"/>
          </p:cNvSpPr>
          <p:nvPr/>
        </p:nvSpPr>
        <p:spPr bwMode="auto">
          <a:xfrm>
            <a:off x="5767388"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1687" name="Text Box 5"/>
          <p:cNvSpPr txBox="1">
            <a:spLocks noChangeArrowheads="1"/>
          </p:cNvSpPr>
          <p:nvPr/>
        </p:nvSpPr>
        <p:spPr bwMode="auto">
          <a:xfrm>
            <a:off x="3168650" y="531813"/>
            <a:ext cx="3898900" cy="2662237"/>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endParaRPr lang="en-US"/>
          </a:p>
        </p:txBody>
      </p:sp>
      <p:sp>
        <p:nvSpPr>
          <p:cNvPr id="71688" name="Rectangle 6"/>
          <p:cNvSpPr>
            <a:spLocks noGrp="1" noChangeArrowheads="1"/>
          </p:cNvSpPr>
          <p:nvPr>
            <p:ph type="body"/>
          </p:nvPr>
        </p:nvSpPr>
        <p:spPr>
          <a:xfrm>
            <a:off x="1381125" y="3402013"/>
            <a:ext cx="7470775" cy="317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1143599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48</a:t>
            </a:fld>
            <a:endParaRPr lang="en-US"/>
          </a:p>
        </p:txBody>
      </p:sp>
    </p:spTree>
    <p:extLst>
      <p:ext uri="{BB962C8B-B14F-4D97-AF65-F5344CB8AC3E}">
        <p14:creationId xmlns:p14="http://schemas.microsoft.com/office/powerpoint/2010/main" val="449161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9pPr>
          </a:lstStyle>
          <a:p>
            <a:pPr eaLnBrk="1" hangingPunct="1"/>
            <a:fld id="{889B14C9-11A1-42CB-B974-DB88790DF194}" type="slidenum">
              <a:rPr lang="en-US">
                <a:solidFill>
                  <a:srgbClr val="000000"/>
                </a:solidFill>
                <a:latin typeface="Tahoma" pitchFamily="34" charset="0"/>
              </a:rPr>
              <a:pPr eaLnBrk="1" hangingPunct="1"/>
              <a:t>49</a:t>
            </a:fld>
            <a:endParaRPr lang="en-US">
              <a:solidFill>
                <a:srgbClr val="000000"/>
              </a:solidFill>
              <a:latin typeface="Tahoma" pitchFamily="34" charset="0"/>
            </a:endParaRPr>
          </a:p>
        </p:txBody>
      </p:sp>
      <p:sp>
        <p:nvSpPr>
          <p:cNvPr id="72707" name="Text Box 1"/>
          <p:cNvSpPr txBox="1">
            <a:spLocks noChangeArrowheads="1"/>
          </p:cNvSpPr>
          <p:nvPr/>
        </p:nvSpPr>
        <p:spPr bwMode="auto">
          <a:xfrm>
            <a:off x="5767388"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fld id="{8DAD7D74-304E-43D0-A284-D263A2C20836}"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49</a:t>
            </a:fld>
            <a:endParaRPr lang="en-US" sz="1200">
              <a:solidFill>
                <a:srgbClr val="000000"/>
              </a:solidFill>
              <a:latin typeface="Tahoma" pitchFamily="34" charset="0"/>
            </a:endParaRPr>
          </a:p>
        </p:txBody>
      </p:sp>
      <p:sp>
        <p:nvSpPr>
          <p:cNvPr id="72708" name="Text Box 2"/>
          <p:cNvSpPr txBox="1">
            <a:spLocks noChangeArrowheads="1"/>
          </p:cNvSpPr>
          <p:nvPr/>
        </p:nvSpPr>
        <p:spPr bwMode="auto">
          <a:xfrm>
            <a:off x="0"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2709" name="Text Box 3"/>
          <p:cNvSpPr txBox="1">
            <a:spLocks noChangeArrowheads="1"/>
          </p:cNvSpPr>
          <p:nvPr/>
        </p:nvSpPr>
        <p:spPr bwMode="auto">
          <a:xfrm>
            <a:off x="0"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2710" name="Text Box 4"/>
          <p:cNvSpPr txBox="1">
            <a:spLocks noChangeArrowheads="1"/>
          </p:cNvSpPr>
          <p:nvPr/>
        </p:nvSpPr>
        <p:spPr bwMode="auto">
          <a:xfrm>
            <a:off x="5767388"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2711" name="Text Box 5"/>
          <p:cNvSpPr txBox="1">
            <a:spLocks noChangeArrowheads="1"/>
          </p:cNvSpPr>
          <p:nvPr/>
        </p:nvSpPr>
        <p:spPr bwMode="auto">
          <a:xfrm>
            <a:off x="3168650" y="531813"/>
            <a:ext cx="3898900" cy="2662237"/>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endParaRPr lang="en-US"/>
          </a:p>
        </p:txBody>
      </p:sp>
      <p:sp>
        <p:nvSpPr>
          <p:cNvPr id="72712" name="Rectangle 6"/>
          <p:cNvSpPr>
            <a:spLocks noGrp="1" noChangeArrowheads="1"/>
          </p:cNvSpPr>
          <p:nvPr>
            <p:ph type="body"/>
          </p:nvPr>
        </p:nvSpPr>
        <p:spPr>
          <a:xfrm>
            <a:off x="1381125" y="3402013"/>
            <a:ext cx="7470775" cy="317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943887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3862016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9C13BF0E-074B-4694-95AB-3D9F4BDC21EA}" type="slidenum">
              <a:rPr lang="en-US" smtClean="0"/>
              <a:pPr/>
              <a:t>50</a:t>
            </a:fld>
            <a:endParaRPr lang="en-US"/>
          </a:p>
        </p:txBody>
      </p:sp>
    </p:spTree>
    <p:extLst>
      <p:ext uri="{BB962C8B-B14F-4D97-AF65-F5344CB8AC3E}">
        <p14:creationId xmlns:p14="http://schemas.microsoft.com/office/powerpoint/2010/main" val="2745707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9C13BF0E-074B-4694-95AB-3D9F4BDC21EA}" type="slidenum">
              <a:rPr lang="en-US" smtClean="0"/>
              <a:pPr/>
              <a:t>51</a:t>
            </a:fld>
            <a:endParaRPr lang="en-US"/>
          </a:p>
        </p:txBody>
      </p:sp>
    </p:spTree>
    <p:extLst>
      <p:ext uri="{BB962C8B-B14F-4D97-AF65-F5344CB8AC3E}">
        <p14:creationId xmlns:p14="http://schemas.microsoft.com/office/powerpoint/2010/main" val="3394888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 SOL mostly. People sold adapter kits to replace transmit modules where possible [see 2G OnStar example for this happening now later in slides]. ADT got sued class-action for selling products that were ‘destined to fail’ (suit failed).</a:t>
            </a:r>
          </a:p>
        </p:txBody>
      </p:sp>
      <p:sp>
        <p:nvSpPr>
          <p:cNvPr id="4" name="Slide Number Placeholder 3"/>
          <p:cNvSpPr>
            <a:spLocks noGrp="1"/>
          </p:cNvSpPr>
          <p:nvPr>
            <p:ph type="sldNum" sz="quarter" idx="5"/>
          </p:nvPr>
        </p:nvSpPr>
        <p:spPr/>
        <p:txBody>
          <a:bodyPr/>
          <a:lstStyle/>
          <a:p>
            <a:fld id="{7A445267-E1A4-074A-A884-6BFE3F4EEE27}" type="slidenum">
              <a:rPr lang="en-US" smtClean="0"/>
              <a:t>54</a:t>
            </a:fld>
            <a:endParaRPr lang="en-US"/>
          </a:p>
        </p:txBody>
      </p:sp>
    </p:spTree>
    <p:extLst>
      <p:ext uri="{BB962C8B-B14F-4D97-AF65-F5344CB8AC3E}">
        <p14:creationId xmlns:p14="http://schemas.microsoft.com/office/powerpoint/2010/main" val="1831089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55</a:t>
            </a:fld>
            <a:endParaRPr lang="en-US"/>
          </a:p>
        </p:txBody>
      </p:sp>
    </p:spTree>
    <p:extLst>
      <p:ext uri="{BB962C8B-B14F-4D97-AF65-F5344CB8AC3E}">
        <p14:creationId xmlns:p14="http://schemas.microsoft.com/office/powerpoint/2010/main" val="3728230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9C13BF0E-074B-4694-95AB-3D9F4BDC21EA}" type="slidenum">
              <a:rPr lang="en-US" smtClean="0"/>
              <a:pPr/>
              <a:t>58</a:t>
            </a:fld>
            <a:endParaRPr lang="en-US"/>
          </a:p>
        </p:txBody>
      </p:sp>
    </p:spTree>
    <p:extLst>
      <p:ext uri="{BB962C8B-B14F-4D97-AF65-F5344CB8AC3E}">
        <p14:creationId xmlns:p14="http://schemas.microsoft.com/office/powerpoint/2010/main" val="265927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9C13BF0E-074B-4694-95AB-3D9F4BDC21EA}" type="slidenum">
              <a:rPr lang="en-US" smtClean="0"/>
              <a:pPr/>
              <a:t>59</a:t>
            </a:fld>
            <a:endParaRPr lang="en-US"/>
          </a:p>
        </p:txBody>
      </p:sp>
    </p:spTree>
    <p:extLst>
      <p:ext uri="{BB962C8B-B14F-4D97-AF65-F5344CB8AC3E}">
        <p14:creationId xmlns:p14="http://schemas.microsoft.com/office/powerpoint/2010/main" val="3487160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62</a:t>
            </a:fld>
            <a:endParaRPr lang="en-US"/>
          </a:p>
        </p:txBody>
      </p:sp>
    </p:spTree>
    <p:extLst>
      <p:ext uri="{BB962C8B-B14F-4D97-AF65-F5344CB8AC3E}">
        <p14:creationId xmlns:p14="http://schemas.microsoft.com/office/powerpoint/2010/main" val="1054011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9C13BF0E-074B-4694-95AB-3D9F4BDC21EA}" type="slidenum">
              <a:rPr lang="en-US" smtClean="0"/>
              <a:pPr/>
              <a:t>63</a:t>
            </a:fld>
            <a:endParaRPr lang="en-US"/>
          </a:p>
        </p:txBody>
      </p:sp>
    </p:spTree>
    <p:extLst>
      <p:ext uri="{BB962C8B-B14F-4D97-AF65-F5344CB8AC3E}">
        <p14:creationId xmlns:p14="http://schemas.microsoft.com/office/powerpoint/2010/main" val="3894052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9pPr>
          </a:lstStyle>
          <a:p>
            <a:pPr eaLnBrk="1" hangingPunct="1"/>
            <a:fld id="{5A717486-0E06-439E-B66D-F5DD67353D69}" type="slidenum">
              <a:rPr lang="en-US">
                <a:solidFill>
                  <a:srgbClr val="000000"/>
                </a:solidFill>
                <a:latin typeface="Tahoma" pitchFamily="34" charset="0"/>
              </a:rPr>
              <a:pPr eaLnBrk="1" hangingPunct="1"/>
              <a:t>64</a:t>
            </a:fld>
            <a:endParaRPr lang="en-US">
              <a:solidFill>
                <a:srgbClr val="000000"/>
              </a:solidFill>
              <a:latin typeface="Tahoma" pitchFamily="34" charset="0"/>
            </a:endParaRPr>
          </a:p>
        </p:txBody>
      </p:sp>
      <p:sp>
        <p:nvSpPr>
          <p:cNvPr id="76803" name="Text Box 1"/>
          <p:cNvSpPr txBox="1">
            <a:spLocks noChangeArrowheads="1"/>
          </p:cNvSpPr>
          <p:nvPr/>
        </p:nvSpPr>
        <p:spPr bwMode="auto">
          <a:xfrm>
            <a:off x="5767388"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fld id="{93F7CB7D-9DE7-406B-9950-C47107AC1783}"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64</a:t>
            </a:fld>
            <a:endParaRPr lang="en-US" sz="1200">
              <a:solidFill>
                <a:srgbClr val="000000"/>
              </a:solidFill>
              <a:latin typeface="Tahoma" pitchFamily="34" charset="0"/>
            </a:endParaRPr>
          </a:p>
        </p:txBody>
      </p:sp>
      <p:sp>
        <p:nvSpPr>
          <p:cNvPr id="76804" name="Text Box 2"/>
          <p:cNvSpPr txBox="1">
            <a:spLocks noChangeArrowheads="1"/>
          </p:cNvSpPr>
          <p:nvPr/>
        </p:nvSpPr>
        <p:spPr bwMode="auto">
          <a:xfrm>
            <a:off x="0"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6805" name="Text Box 3"/>
          <p:cNvSpPr txBox="1">
            <a:spLocks noChangeArrowheads="1"/>
          </p:cNvSpPr>
          <p:nvPr/>
        </p:nvSpPr>
        <p:spPr bwMode="auto">
          <a:xfrm>
            <a:off x="0"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6806" name="Text Box 4"/>
          <p:cNvSpPr txBox="1">
            <a:spLocks noChangeArrowheads="1"/>
          </p:cNvSpPr>
          <p:nvPr/>
        </p:nvSpPr>
        <p:spPr bwMode="auto">
          <a:xfrm>
            <a:off x="5767388"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6807" name="Text Box 5"/>
          <p:cNvSpPr txBox="1">
            <a:spLocks noChangeArrowheads="1"/>
          </p:cNvSpPr>
          <p:nvPr/>
        </p:nvSpPr>
        <p:spPr bwMode="auto">
          <a:xfrm>
            <a:off x="3168650" y="531813"/>
            <a:ext cx="3898900" cy="2662237"/>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endParaRPr lang="en-US"/>
          </a:p>
        </p:txBody>
      </p:sp>
      <p:sp>
        <p:nvSpPr>
          <p:cNvPr id="76808" name="Rectangle 6"/>
          <p:cNvSpPr>
            <a:spLocks noGrp="1" noChangeArrowheads="1"/>
          </p:cNvSpPr>
          <p:nvPr>
            <p:ph type="body"/>
          </p:nvPr>
        </p:nvSpPr>
        <p:spPr>
          <a:xfrm>
            <a:off x="1381125" y="3402013"/>
            <a:ext cx="7470775" cy="317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182220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65</a:t>
            </a:fld>
            <a:endParaRPr lang="en-US"/>
          </a:p>
        </p:txBody>
      </p:sp>
    </p:spTree>
    <p:extLst>
      <p:ext uri="{BB962C8B-B14F-4D97-AF65-F5344CB8AC3E}">
        <p14:creationId xmlns:p14="http://schemas.microsoft.com/office/powerpoint/2010/main" val="363853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Permamote</a:t>
            </a:r>
            <a:r>
              <a:rPr lang="en-GB" sz="1800" dirty="0">
                <a:effectLst/>
                <a:latin typeface="Calibri" panose="020F0502020204030204" pitchFamily="34" charset="0"/>
                <a:ea typeface="Calibri" panose="020F0502020204030204" pitchFamily="34" charset="0"/>
                <a:cs typeface="Calibri Light" panose="020F0302020204030204" pitchFamily="34"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Lorea</a:t>
            </a:r>
            <a:r>
              <a:rPr lang="en-GB" sz="1800" dirty="0">
                <a:effectLst/>
                <a:latin typeface="Calibri" panose="020F0502020204030204" pitchFamily="34" charset="0"/>
                <a:ea typeface="Calibri" panose="020F0502020204030204" pitchFamily="34" charset="0"/>
                <a:cs typeface="Calibri Light" panose="020F0302020204030204" pitchFamily="34"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206794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66</a:t>
            </a:fld>
            <a:endParaRPr lang="en-US"/>
          </a:p>
        </p:txBody>
      </p:sp>
    </p:spTree>
    <p:extLst>
      <p:ext uri="{BB962C8B-B14F-4D97-AF65-F5344CB8AC3E}">
        <p14:creationId xmlns:p14="http://schemas.microsoft.com/office/powerpoint/2010/main" val="2101240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9pPr>
          </a:lstStyle>
          <a:p>
            <a:pPr eaLnBrk="1" hangingPunct="1"/>
            <a:fld id="{010D1957-0861-45CA-B405-2A7B8F3C4B1B}" type="slidenum">
              <a:rPr lang="en-US">
                <a:solidFill>
                  <a:srgbClr val="000000"/>
                </a:solidFill>
                <a:latin typeface="Tahoma" pitchFamily="34" charset="0"/>
              </a:rPr>
              <a:pPr eaLnBrk="1" hangingPunct="1"/>
              <a:t>67</a:t>
            </a:fld>
            <a:endParaRPr lang="en-US">
              <a:solidFill>
                <a:srgbClr val="000000"/>
              </a:solidFill>
              <a:latin typeface="Tahoma" pitchFamily="34" charset="0"/>
            </a:endParaRPr>
          </a:p>
        </p:txBody>
      </p:sp>
      <p:sp>
        <p:nvSpPr>
          <p:cNvPr id="77827" name="Text Box 1"/>
          <p:cNvSpPr txBox="1">
            <a:spLocks noChangeArrowheads="1"/>
          </p:cNvSpPr>
          <p:nvPr/>
        </p:nvSpPr>
        <p:spPr bwMode="auto">
          <a:xfrm>
            <a:off x="5767388"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fld id="{FE9D7B3B-DD16-4ACB-881D-BB8DA90DD7A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67</a:t>
            </a:fld>
            <a:endParaRPr lang="en-US" sz="1200">
              <a:solidFill>
                <a:srgbClr val="000000"/>
              </a:solidFill>
              <a:latin typeface="Tahoma" pitchFamily="34" charset="0"/>
            </a:endParaRPr>
          </a:p>
        </p:txBody>
      </p:sp>
      <p:sp>
        <p:nvSpPr>
          <p:cNvPr id="77828" name="Text Box 2"/>
          <p:cNvSpPr txBox="1">
            <a:spLocks noChangeArrowheads="1"/>
          </p:cNvSpPr>
          <p:nvPr/>
        </p:nvSpPr>
        <p:spPr bwMode="auto">
          <a:xfrm>
            <a:off x="0"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29" name="Text Box 3"/>
          <p:cNvSpPr txBox="1">
            <a:spLocks noChangeArrowheads="1"/>
          </p:cNvSpPr>
          <p:nvPr/>
        </p:nvSpPr>
        <p:spPr bwMode="auto">
          <a:xfrm>
            <a:off x="0"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30" name="Text Box 4"/>
          <p:cNvSpPr txBox="1">
            <a:spLocks noChangeArrowheads="1"/>
          </p:cNvSpPr>
          <p:nvPr/>
        </p:nvSpPr>
        <p:spPr bwMode="auto">
          <a:xfrm>
            <a:off x="5767388"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31" name="Text Box 5"/>
          <p:cNvSpPr txBox="1">
            <a:spLocks noChangeArrowheads="1"/>
          </p:cNvSpPr>
          <p:nvPr/>
        </p:nvSpPr>
        <p:spPr bwMode="auto">
          <a:xfrm>
            <a:off x="3168650" y="531813"/>
            <a:ext cx="3898900" cy="2662237"/>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endParaRPr lang="en-US"/>
          </a:p>
        </p:txBody>
      </p:sp>
      <p:sp>
        <p:nvSpPr>
          <p:cNvPr id="77832" name="Rectangle 6"/>
          <p:cNvSpPr>
            <a:spLocks noGrp="1" noChangeArrowheads="1"/>
          </p:cNvSpPr>
          <p:nvPr>
            <p:ph type="body"/>
          </p:nvPr>
        </p:nvSpPr>
        <p:spPr>
          <a:xfrm>
            <a:off x="1381125" y="3402013"/>
            <a:ext cx="7470775" cy="317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3970772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723900" algn="l"/>
                <a:tab pos="1447800" algn="l"/>
                <a:tab pos="2171700" algn="l"/>
                <a:tab pos="2895600" algn="l"/>
                <a:tab pos="3619500" algn="l"/>
              </a:tabLst>
              <a:defRPr>
                <a:solidFill>
                  <a:schemeClr val="bg1"/>
                </a:solidFill>
                <a:latin typeface="Arial" charset="0"/>
                <a:ea typeface="DejaVu Sans" pitchFamily="34" charset="0"/>
                <a:cs typeface="DejaVu Sans" pitchFamily="34" charset="0"/>
              </a:defRPr>
            </a:lvl9pPr>
          </a:lstStyle>
          <a:p>
            <a:pPr eaLnBrk="1" hangingPunct="1"/>
            <a:fld id="{010D1957-0861-45CA-B405-2A7B8F3C4B1B}" type="slidenum">
              <a:rPr lang="en-US">
                <a:solidFill>
                  <a:srgbClr val="000000"/>
                </a:solidFill>
                <a:latin typeface="Tahoma" pitchFamily="34" charset="0"/>
              </a:rPr>
              <a:pPr eaLnBrk="1" hangingPunct="1"/>
              <a:t>68</a:t>
            </a:fld>
            <a:endParaRPr lang="en-US">
              <a:solidFill>
                <a:srgbClr val="000000"/>
              </a:solidFill>
              <a:latin typeface="Tahoma" pitchFamily="34" charset="0"/>
            </a:endParaRPr>
          </a:p>
        </p:txBody>
      </p:sp>
      <p:sp>
        <p:nvSpPr>
          <p:cNvPr id="77827" name="Text Box 1"/>
          <p:cNvSpPr txBox="1">
            <a:spLocks noChangeArrowheads="1"/>
          </p:cNvSpPr>
          <p:nvPr/>
        </p:nvSpPr>
        <p:spPr bwMode="auto">
          <a:xfrm>
            <a:off x="5767388"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fld id="{FE9D7B3B-DD16-4ACB-881D-BB8DA90DD7A4}" type="slidenum">
              <a:rPr lang="en-US" sz="1200">
                <a:solidFill>
                  <a:srgbClr val="000000"/>
                </a:solidFill>
                <a:latin typeface="Tahoma" pitchFamily="34" charset="0"/>
              </a:rPr>
              <a:pPr algn="r" eaLnBrk="1" hangingPunct="1">
                <a:spcBef>
                  <a:spcPts val="300"/>
                </a:spcBef>
                <a:buClr>
                  <a:srgbClr val="B2B2B2"/>
                </a:buClr>
                <a:buSzPct val="50000"/>
                <a:buFont typeface="Wingdings" pitchFamily="2" charset="2"/>
                <a:buChar char=""/>
              </a:pPr>
              <a:t>68</a:t>
            </a:fld>
            <a:endParaRPr lang="en-US" sz="1200">
              <a:solidFill>
                <a:srgbClr val="000000"/>
              </a:solidFill>
              <a:latin typeface="Tahoma" pitchFamily="34" charset="0"/>
            </a:endParaRPr>
          </a:p>
        </p:txBody>
      </p:sp>
      <p:sp>
        <p:nvSpPr>
          <p:cNvPr id="77828" name="Text Box 2"/>
          <p:cNvSpPr txBox="1">
            <a:spLocks noChangeArrowheads="1"/>
          </p:cNvSpPr>
          <p:nvPr/>
        </p:nvSpPr>
        <p:spPr bwMode="auto">
          <a:xfrm>
            <a:off x="0" y="6729413"/>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29" name="Text Box 3"/>
          <p:cNvSpPr txBox="1">
            <a:spLocks noChangeArrowheads="1"/>
          </p:cNvSpPr>
          <p:nvPr/>
        </p:nvSpPr>
        <p:spPr bwMode="auto">
          <a:xfrm>
            <a:off x="0"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30" name="Text Box 4"/>
          <p:cNvSpPr txBox="1">
            <a:spLocks noChangeArrowheads="1"/>
          </p:cNvSpPr>
          <p:nvPr/>
        </p:nvSpPr>
        <p:spPr bwMode="auto">
          <a:xfrm>
            <a:off x="5767388" y="0"/>
            <a:ext cx="4467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pitchFamily="34" charset="0"/>
                <a:cs typeface="DejaVu Sans" pitchFamily="34" charset="0"/>
              </a:defRPr>
            </a:lvl9pPr>
          </a:lstStyle>
          <a:p>
            <a:pPr algn="r" eaLnBrk="1" hangingPunct="1">
              <a:spcBef>
                <a:spcPts val="300"/>
              </a:spcBef>
              <a:buClr>
                <a:srgbClr val="B2B2B2"/>
              </a:buClr>
              <a:buSzPct val="50000"/>
              <a:buFont typeface="Wingdings" pitchFamily="2" charset="2"/>
              <a:buChar char=""/>
            </a:pPr>
            <a:endParaRPr lang="en-US" sz="1200">
              <a:solidFill>
                <a:srgbClr val="000000"/>
              </a:solidFill>
              <a:latin typeface="Tahoma" pitchFamily="34" charset="0"/>
            </a:endParaRPr>
          </a:p>
        </p:txBody>
      </p:sp>
      <p:sp>
        <p:nvSpPr>
          <p:cNvPr id="77831" name="Text Box 5"/>
          <p:cNvSpPr txBox="1">
            <a:spLocks noChangeArrowheads="1"/>
          </p:cNvSpPr>
          <p:nvPr/>
        </p:nvSpPr>
        <p:spPr bwMode="auto">
          <a:xfrm>
            <a:off x="3168650" y="531813"/>
            <a:ext cx="3898900" cy="2662237"/>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endParaRPr lang="en-US"/>
          </a:p>
        </p:txBody>
      </p:sp>
      <p:sp>
        <p:nvSpPr>
          <p:cNvPr id="77832" name="Rectangle 6"/>
          <p:cNvSpPr>
            <a:spLocks noGrp="1" noChangeArrowheads="1"/>
          </p:cNvSpPr>
          <p:nvPr>
            <p:ph type="body"/>
          </p:nvPr>
        </p:nvSpPr>
        <p:spPr>
          <a:xfrm>
            <a:off x="1381125" y="3402013"/>
            <a:ext cx="7470775" cy="3178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2489098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69</a:t>
            </a:fld>
            <a:endParaRPr lang="en-US"/>
          </a:p>
        </p:txBody>
      </p:sp>
    </p:spTree>
    <p:extLst>
      <p:ext uri="{BB962C8B-B14F-4D97-AF65-F5344CB8AC3E}">
        <p14:creationId xmlns:p14="http://schemas.microsoft.com/office/powerpoint/2010/main" val="3105459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9C13BF0E-074B-4694-95AB-3D9F4BDC21EA}" type="slidenum">
              <a:rPr lang="en-US" smtClean="0"/>
              <a:pPr/>
              <a:t>70</a:t>
            </a:fld>
            <a:endParaRPr lang="en-US"/>
          </a:p>
        </p:txBody>
      </p:sp>
    </p:spTree>
    <p:extLst>
      <p:ext uri="{BB962C8B-B14F-4D97-AF65-F5344CB8AC3E}">
        <p14:creationId xmlns:p14="http://schemas.microsoft.com/office/powerpoint/2010/main" val="3566414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MCS = Modulation Coding Scheme</a:t>
            </a:r>
          </a:p>
          <a:p>
            <a:endParaRPr lang="en-US" dirty="0"/>
          </a:p>
          <a:p>
            <a:r>
              <a:rPr lang="en-US" dirty="0"/>
              <a:t>https://</a:t>
            </a:r>
            <a:r>
              <a:rPr lang="en-US" dirty="0" err="1"/>
              <a:t>mcsindex.com</a:t>
            </a:r>
            <a:r>
              <a:rPr lang="en-US" dirty="0"/>
              <a:t>/ looks like all the tables for </a:t>
            </a:r>
            <a:r>
              <a:rPr lang="en-US" dirty="0" err="1"/>
              <a:t>WiFi</a:t>
            </a:r>
            <a:r>
              <a:rPr lang="en-US" dirty="0"/>
              <a:t>; not clear whether this is the same for cell</a:t>
            </a:r>
          </a:p>
        </p:txBody>
      </p:sp>
      <p:sp>
        <p:nvSpPr>
          <p:cNvPr id="4" name="Slide Number Placeholder 3"/>
          <p:cNvSpPr>
            <a:spLocks noGrp="1"/>
          </p:cNvSpPr>
          <p:nvPr>
            <p:ph type="sldNum" sz="quarter" idx="5"/>
          </p:nvPr>
        </p:nvSpPr>
        <p:spPr/>
        <p:txBody>
          <a:bodyPr/>
          <a:lstStyle/>
          <a:p>
            <a:fld id="{7A445267-E1A4-074A-A884-6BFE3F4EEE27}" type="slidenum">
              <a:rPr lang="en-US" smtClean="0"/>
              <a:t>73</a:t>
            </a:fld>
            <a:endParaRPr lang="en-US"/>
          </a:p>
        </p:txBody>
      </p:sp>
    </p:spTree>
    <p:extLst>
      <p:ext uri="{BB962C8B-B14F-4D97-AF65-F5344CB8AC3E}">
        <p14:creationId xmlns:p14="http://schemas.microsoft.com/office/powerpoint/2010/main" val="3724769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9C13BF0E-074B-4694-95AB-3D9F4BDC21EA}" type="slidenum">
              <a:rPr lang="en-US" smtClean="0"/>
              <a:pPr/>
              <a:t>74</a:t>
            </a:fld>
            <a:endParaRPr lang="en-US"/>
          </a:p>
        </p:txBody>
      </p:sp>
    </p:spTree>
    <p:extLst>
      <p:ext uri="{BB962C8B-B14F-4D97-AF65-F5344CB8AC3E}">
        <p14:creationId xmlns:p14="http://schemas.microsoft.com/office/powerpoint/2010/main" val="1593438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76</a:t>
            </a:fld>
            <a:endParaRPr lang="en-US"/>
          </a:p>
        </p:txBody>
      </p:sp>
    </p:spTree>
    <p:extLst>
      <p:ext uri="{BB962C8B-B14F-4D97-AF65-F5344CB8AC3E}">
        <p14:creationId xmlns:p14="http://schemas.microsoft.com/office/powerpoint/2010/main" val="1804350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A750-F569-F946-AFD1-02952C6A15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452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A750-F569-F946-AFD1-02952C6A15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49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Permamote</a:t>
            </a:r>
            <a:r>
              <a:rPr lang="en-GB" sz="1800" dirty="0">
                <a:effectLst/>
                <a:latin typeface="Calibri" panose="020F0502020204030204" pitchFamily="34" charset="0"/>
                <a:ea typeface="Calibri" panose="020F0502020204030204" pitchFamily="34" charset="0"/>
                <a:cs typeface="Calibri Light" panose="020F0302020204030204" pitchFamily="34"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Lorea</a:t>
            </a:r>
            <a:r>
              <a:rPr lang="en-GB" sz="1800" dirty="0">
                <a:effectLst/>
                <a:latin typeface="Calibri" panose="020F0502020204030204" pitchFamily="34" charset="0"/>
                <a:ea typeface="Calibri" panose="020F0502020204030204" pitchFamily="34" charset="0"/>
                <a:cs typeface="Calibri Light" panose="020F0302020204030204" pitchFamily="34"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886258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83</a:t>
            </a:fld>
            <a:endParaRPr lang="en-US"/>
          </a:p>
        </p:txBody>
      </p:sp>
    </p:spTree>
    <p:extLst>
      <p:ext uri="{BB962C8B-B14F-4D97-AF65-F5344CB8AC3E}">
        <p14:creationId xmlns:p14="http://schemas.microsoft.com/office/powerpoint/2010/main" val="1192358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91</a:t>
            </a:fld>
            <a:endParaRPr lang="en-US"/>
          </a:p>
        </p:txBody>
      </p:sp>
    </p:spTree>
    <p:extLst>
      <p:ext uri="{BB962C8B-B14F-4D97-AF65-F5344CB8AC3E}">
        <p14:creationId xmlns:p14="http://schemas.microsoft.com/office/powerpoint/2010/main" val="370064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hard to tell difference between </a:t>
            </a:r>
            <a:r>
              <a:rPr lang="en-US" dirty="0" err="1"/>
              <a:t>Aeris</a:t>
            </a:r>
            <a:r>
              <a:rPr lang="en-US" dirty="0"/>
              <a:t> and </a:t>
            </a:r>
            <a:r>
              <a:rPr lang="en-US" dirty="0" err="1"/>
              <a:t>Aeris</a:t>
            </a:r>
            <a:r>
              <a:rPr lang="en-US" dirty="0"/>
              <a:t> Fusion. I </a:t>
            </a:r>
            <a:r>
              <a:rPr lang="en-US" i="1" dirty="0"/>
              <a:t>think</a:t>
            </a:r>
            <a:r>
              <a:rPr lang="en-US" i="0" dirty="0"/>
              <a:t> </a:t>
            </a:r>
            <a:r>
              <a:rPr lang="en-US" i="0" dirty="0" err="1"/>
              <a:t>Aeris</a:t>
            </a:r>
            <a:r>
              <a:rPr lang="en-US" i="0" dirty="0"/>
              <a:t> Fusion is a new product that allows devices (same SIM?) to dynamically switch between an IoT profile and a full-fledge voice / high-</a:t>
            </a:r>
            <a:r>
              <a:rPr lang="en-US" i="0" dirty="0" err="1"/>
              <a:t>bw</a:t>
            </a:r>
            <a:r>
              <a:rPr lang="en-US" i="0" dirty="0"/>
              <a:t> data profile. My </a:t>
            </a:r>
            <a:r>
              <a:rPr lang="en-US" i="1" dirty="0"/>
              <a:t>guess</a:t>
            </a:r>
            <a:r>
              <a:rPr lang="en-US" i="0" dirty="0"/>
              <a:t> then is that </a:t>
            </a:r>
            <a:r>
              <a:rPr lang="en-US" i="0" dirty="0" err="1"/>
              <a:t>Aeris</a:t>
            </a:r>
            <a:r>
              <a:rPr lang="en-US" i="0" dirty="0"/>
              <a:t> network is all their own owned infra, and Fusion is them acting as an MVNO [thus limited to others for wakeup range]</a:t>
            </a:r>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96</a:t>
            </a:fld>
            <a:endParaRPr lang="en-US"/>
          </a:p>
        </p:txBody>
      </p:sp>
    </p:spTree>
    <p:extLst>
      <p:ext uri="{BB962C8B-B14F-4D97-AF65-F5344CB8AC3E}">
        <p14:creationId xmlns:p14="http://schemas.microsoft.com/office/powerpoint/2010/main" val="4080611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100</a:t>
            </a:fld>
            <a:endParaRPr lang="en-US"/>
          </a:p>
        </p:txBody>
      </p:sp>
    </p:spTree>
    <p:extLst>
      <p:ext uri="{BB962C8B-B14F-4D97-AF65-F5344CB8AC3E}">
        <p14:creationId xmlns:p14="http://schemas.microsoft.com/office/powerpoint/2010/main" val="3629786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101</a:t>
            </a:fld>
            <a:endParaRPr lang="en-US"/>
          </a:p>
        </p:txBody>
      </p:sp>
    </p:spTree>
    <p:extLst>
      <p:ext uri="{BB962C8B-B14F-4D97-AF65-F5344CB8AC3E}">
        <p14:creationId xmlns:p14="http://schemas.microsoft.com/office/powerpoint/2010/main" val="1287849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Permamote</a:t>
            </a:r>
            <a:r>
              <a:rPr lang="en-GB" sz="1800" dirty="0">
                <a:effectLst/>
                <a:latin typeface="Calibri" panose="020F0502020204030204" pitchFamily="34" charset="0"/>
                <a:ea typeface="Calibri" panose="020F0502020204030204" pitchFamily="34" charset="0"/>
                <a:cs typeface="Calibri Light" panose="020F0302020204030204" pitchFamily="34"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Lorea</a:t>
            </a:r>
            <a:r>
              <a:rPr lang="en-GB" sz="1800" dirty="0">
                <a:effectLst/>
                <a:latin typeface="Calibri" panose="020F0502020204030204" pitchFamily="34" charset="0"/>
                <a:ea typeface="Calibri" panose="020F0502020204030204" pitchFamily="34" charset="0"/>
                <a:cs typeface="Calibri Light" panose="020F0302020204030204" pitchFamily="34"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2985757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Permamote</a:t>
            </a:r>
            <a:r>
              <a:rPr lang="en-GB" sz="1800" dirty="0">
                <a:effectLst/>
                <a:latin typeface="Calibri" panose="020F0502020204030204" pitchFamily="34" charset="0"/>
                <a:ea typeface="Calibri" panose="020F0502020204030204" pitchFamily="34" charset="0"/>
                <a:cs typeface="Calibri Light" panose="020F0302020204030204" pitchFamily="34"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Lorea</a:t>
            </a:r>
            <a:r>
              <a:rPr lang="en-GB" sz="1800" dirty="0">
                <a:effectLst/>
                <a:latin typeface="Calibri" panose="020F0502020204030204" pitchFamily="34" charset="0"/>
                <a:ea typeface="Calibri" panose="020F0502020204030204" pitchFamily="34" charset="0"/>
                <a:cs typeface="Calibri Light" panose="020F0302020204030204" pitchFamily="34"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3107746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3477684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4130467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9</a:t>
            </a:fld>
            <a:endParaRPr lang="en-US"/>
          </a:p>
        </p:txBody>
      </p:sp>
    </p:spTree>
    <p:extLst>
      <p:ext uri="{BB962C8B-B14F-4D97-AF65-F5344CB8AC3E}">
        <p14:creationId xmlns:p14="http://schemas.microsoft.com/office/powerpoint/2010/main" val="2259469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sv-SE" dirty="0"/>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2023-04-11</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2023-04-11</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2023-04-11</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084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2023-04-11</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2023-04-11</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normAutofit/>
          </a:bodyPr>
          <a:lstStyle>
            <a:lvl1pPr>
              <a:defRPr sz="4000"/>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2023-04-11</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normAutofit/>
          </a:bodyPr>
          <a:lstStyle>
            <a:lvl1pPr>
              <a:defRPr sz="4000">
                <a:latin typeface="+mn-lt"/>
              </a:defRPr>
            </a:lvl1p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2023-04-11</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2023-04-11</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2023-04-11</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2023-04-11</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2023-04-11</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2023-04-11</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www.smithsonianmag.com/innovation/first-mobile-phone-call-was-made-75-years-ago-180978003/" TargetMode="External"/><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hyperlink" Target="https://ethw.org/The_Foundations_of_Mobile_and_Cellular_Telephon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4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cdg.org/technology/cdma_technology/a_ross/handoff.as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en.wikipedia.org/wiki/File:Gsm_structures.svg"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qualcomm.com/media/documents/files/demystifying-3gpp-and-the-essential-role-of-qualcomm-in-leading-the-expansion-of-the-mobile-ecosystem.pdf"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39.xml"/><Relationship Id="rId16" Type="http://schemas.openxmlformats.org/officeDocument/2006/relationships/image" Target="../media/image53.svg"/><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82.xml.rels><?xml version="1.0" encoding="UTF-8" standalone="yes"?>
<Relationships xmlns="http://schemas.openxmlformats.org/package/2006/relationships"><Relationship Id="rId3" Type="http://schemas.openxmlformats.org/officeDocument/2006/relationships/hyperlink" Target="https://www.researchgate.net/publication/334107628_Terahertz_Band_The_Last_Piece_of_RF_Spectrum_Puzzle_for_Communication_Systems"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dl.acm.org/doi/pdf/10.1145/1879141.1879159"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link-labs.com/blog/lte-e-drx-psm-explained-for-lte-m1"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link-labs.com/blog/lte-e-drx-psm-explained-for-lte-m1" TargetMode="Externa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aeriscom.zendesk.com/hc/en-us/articles/360049848254-Understanding-LTE-M-Power-Management-Mode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10</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Timeline of development of </a:t>
            </a:r>
            <a:r>
              <a:rPr lang="en-US" dirty="0" err="1">
                <a:latin typeface="+mn-lt"/>
              </a:rPr>
              <a:t>WiFi</a:t>
            </a:r>
            <a:r>
              <a:rPr lang="en-US" dirty="0">
                <a:latin typeface="+mn-lt"/>
              </a:rPr>
              <a:t> standard</a:t>
            </a:r>
          </a:p>
        </p:txBody>
      </p:sp>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3"/>
          <a:stretch>
            <a:fillRect/>
          </a:stretch>
        </p:blipFill>
        <p:spPr>
          <a:xfrm>
            <a:off x="9429750" y="4947601"/>
            <a:ext cx="1700602" cy="1422321"/>
          </a:xfrm>
          <a:prstGeom prst="rect">
            <a:avLst/>
          </a:prstGeom>
        </p:spPr>
      </p:pic>
      <p:graphicFrame>
        <p:nvGraphicFramePr>
          <p:cNvPr id="11" name="Table 5">
            <a:extLst>
              <a:ext uri="{FF2B5EF4-FFF2-40B4-BE49-F238E27FC236}">
                <a16:creationId xmlns:a16="http://schemas.microsoft.com/office/drawing/2014/main" id="{2929450E-3863-8B32-150E-25C569DBABAC}"/>
              </a:ext>
            </a:extLst>
          </p:cNvPr>
          <p:cNvGraphicFramePr>
            <a:graphicFrameLocks noGrp="1"/>
          </p:cNvGraphicFramePr>
          <p:nvPr/>
        </p:nvGraphicFramePr>
        <p:xfrm>
          <a:off x="1301906" y="1690687"/>
          <a:ext cx="9828446" cy="3017040"/>
        </p:xfrm>
        <a:graphic>
          <a:graphicData uri="http://schemas.openxmlformats.org/drawingml/2006/table">
            <a:tbl>
              <a:tblPr firstRow="1">
                <a:tableStyleId>{073A0DAA-6AF3-43AB-8588-CEC1D06C72B9}</a:tableStyleId>
              </a:tblPr>
              <a:tblGrid>
                <a:gridCol w="373780">
                  <a:extLst>
                    <a:ext uri="{9D8B030D-6E8A-4147-A177-3AD203B41FA5}">
                      <a16:colId xmlns:a16="http://schemas.microsoft.com/office/drawing/2014/main" val="2408432903"/>
                    </a:ext>
                  </a:extLst>
                </a:gridCol>
                <a:gridCol w="1256536">
                  <a:extLst>
                    <a:ext uri="{9D8B030D-6E8A-4147-A177-3AD203B41FA5}">
                      <a16:colId xmlns:a16="http://schemas.microsoft.com/office/drawing/2014/main" val="1423973458"/>
                    </a:ext>
                  </a:extLst>
                </a:gridCol>
                <a:gridCol w="765992">
                  <a:extLst>
                    <a:ext uri="{9D8B030D-6E8A-4147-A177-3AD203B41FA5}">
                      <a16:colId xmlns:a16="http://schemas.microsoft.com/office/drawing/2014/main" val="58224141"/>
                    </a:ext>
                  </a:extLst>
                </a:gridCol>
                <a:gridCol w="1726161">
                  <a:extLst>
                    <a:ext uri="{9D8B030D-6E8A-4147-A177-3AD203B41FA5}">
                      <a16:colId xmlns:a16="http://schemas.microsoft.com/office/drawing/2014/main" val="1518310121"/>
                    </a:ext>
                  </a:extLst>
                </a:gridCol>
                <a:gridCol w="3522192">
                  <a:extLst>
                    <a:ext uri="{9D8B030D-6E8A-4147-A177-3AD203B41FA5}">
                      <a16:colId xmlns:a16="http://schemas.microsoft.com/office/drawing/2014/main" val="436619150"/>
                    </a:ext>
                  </a:extLst>
                </a:gridCol>
                <a:gridCol w="1283369">
                  <a:extLst>
                    <a:ext uri="{9D8B030D-6E8A-4147-A177-3AD203B41FA5}">
                      <a16:colId xmlns:a16="http://schemas.microsoft.com/office/drawing/2014/main" val="2654513425"/>
                    </a:ext>
                  </a:extLst>
                </a:gridCol>
                <a:gridCol w="900416">
                  <a:extLst>
                    <a:ext uri="{9D8B030D-6E8A-4147-A177-3AD203B41FA5}">
                      <a16:colId xmlns:a16="http://schemas.microsoft.com/office/drawing/2014/main" val="3380897795"/>
                    </a:ext>
                  </a:extLst>
                </a:gridCol>
              </a:tblGrid>
              <a:tr h="377130">
                <a:tc>
                  <a:txBody>
                    <a:bodyPr/>
                    <a:lstStyle/>
                    <a:p>
                      <a:endParaRPr lang="en-US" sz="1500" dirty="0"/>
                    </a:p>
                  </a:txBody>
                  <a:tcPr marL="68580" marR="68580" marT="34290" marB="34290"/>
                </a:tc>
                <a:tc>
                  <a:txBody>
                    <a:bodyPr/>
                    <a:lstStyle/>
                    <a:p>
                      <a:r>
                        <a:rPr lang="en-US" sz="1500" dirty="0"/>
                        <a:t>Protocol</a:t>
                      </a:r>
                    </a:p>
                  </a:txBody>
                  <a:tcPr marL="68580" marR="68580" marT="34290" marB="34290"/>
                </a:tc>
                <a:tc>
                  <a:txBody>
                    <a:bodyPr/>
                    <a:lstStyle/>
                    <a:p>
                      <a:r>
                        <a:rPr lang="en-US" sz="1500" dirty="0"/>
                        <a:t>Year</a:t>
                      </a:r>
                    </a:p>
                  </a:txBody>
                  <a:tcPr marL="68580" marR="68580" marT="34290" marB="34290"/>
                </a:tc>
                <a:tc>
                  <a:txBody>
                    <a:bodyPr/>
                    <a:lstStyle/>
                    <a:p>
                      <a:r>
                        <a:rPr lang="en-US" sz="1500" dirty="0"/>
                        <a:t>Frequency</a:t>
                      </a:r>
                    </a:p>
                  </a:txBody>
                  <a:tcPr marL="68580" marR="68580" marT="34290" marB="34290"/>
                </a:tc>
                <a:tc>
                  <a:txBody>
                    <a:bodyPr/>
                    <a:lstStyle/>
                    <a:p>
                      <a:r>
                        <a:rPr lang="en-US" sz="1500" dirty="0"/>
                        <a:t>PHY</a:t>
                      </a:r>
                    </a:p>
                  </a:txBody>
                  <a:tcPr marL="68580" marR="68580" marT="34290" marB="34290"/>
                </a:tc>
                <a:tc>
                  <a:txBody>
                    <a:bodyPr/>
                    <a:lstStyle/>
                    <a:p>
                      <a:r>
                        <a:rPr lang="en-US" sz="1500" dirty="0"/>
                        <a:t>Max Rate</a:t>
                      </a:r>
                    </a:p>
                  </a:txBody>
                  <a:tcPr marL="68580" marR="68580" marT="34290" marB="34290"/>
                </a:tc>
                <a:tc>
                  <a:txBody>
                    <a:bodyPr/>
                    <a:lstStyle/>
                    <a:p>
                      <a:r>
                        <a:rPr lang="en-US" sz="1500" dirty="0"/>
                        <a:t>Range</a:t>
                      </a:r>
                    </a:p>
                  </a:txBody>
                  <a:tcPr marL="68580" marR="68580" marT="34290" marB="34290"/>
                </a:tc>
                <a:extLst>
                  <a:ext uri="{0D108BD9-81ED-4DB2-BD59-A6C34878D82A}">
                    <a16:rowId xmlns:a16="http://schemas.microsoft.com/office/drawing/2014/main" val="623343085"/>
                  </a:ext>
                </a:extLst>
              </a:tr>
              <a:tr h="377130">
                <a:tc>
                  <a:txBody>
                    <a:bodyPr/>
                    <a:lstStyle/>
                    <a:p>
                      <a:r>
                        <a:rPr lang="en-US" sz="1500" dirty="0"/>
                        <a:t>-</a:t>
                      </a:r>
                    </a:p>
                  </a:txBody>
                  <a:tcPr marL="68580" marR="68580" marT="34290" marB="34290"/>
                </a:tc>
                <a:tc>
                  <a:txBody>
                    <a:bodyPr/>
                    <a:lstStyle/>
                    <a:p>
                      <a:r>
                        <a:rPr lang="en-US" sz="1500" dirty="0"/>
                        <a:t>802.11</a:t>
                      </a:r>
                    </a:p>
                  </a:txBody>
                  <a:tcPr marL="68580" marR="68580" marT="34290" marB="34290"/>
                </a:tc>
                <a:tc>
                  <a:txBody>
                    <a:bodyPr/>
                    <a:lstStyle/>
                    <a:p>
                      <a:r>
                        <a:rPr lang="en-US" sz="1500" dirty="0"/>
                        <a:t>1997</a:t>
                      </a:r>
                    </a:p>
                  </a:txBody>
                  <a:tcPr marL="68580" marR="68580" marT="34290" marB="34290"/>
                </a:tc>
                <a:tc>
                  <a:txBody>
                    <a:bodyPr/>
                    <a:lstStyle/>
                    <a:p>
                      <a:r>
                        <a:rPr lang="en-US" sz="1500" dirty="0"/>
                        <a:t>2.4 GHz</a:t>
                      </a:r>
                    </a:p>
                  </a:txBody>
                  <a:tcPr marL="68580" marR="68580" marT="34290" marB="34290"/>
                </a:tc>
                <a:tc>
                  <a:txBody>
                    <a:bodyPr/>
                    <a:lstStyle/>
                    <a:p>
                      <a:r>
                        <a:rPr lang="en-US" sz="1500" dirty="0"/>
                        <a:t>DSSS/FHSS</a:t>
                      </a:r>
                    </a:p>
                  </a:txBody>
                  <a:tcPr marL="68580" marR="68580" marT="34290" marB="34290"/>
                </a:tc>
                <a:tc>
                  <a:txBody>
                    <a:bodyPr/>
                    <a:lstStyle/>
                    <a:p>
                      <a:r>
                        <a:rPr lang="en-US" sz="1500" dirty="0"/>
                        <a:t>2 Mbps</a:t>
                      </a:r>
                    </a:p>
                  </a:txBody>
                  <a:tcPr marL="68580" marR="68580" marT="34290" marB="34290"/>
                </a:tc>
                <a:tc>
                  <a:txBody>
                    <a:bodyPr/>
                    <a:lstStyle/>
                    <a:p>
                      <a:r>
                        <a:rPr lang="en-US" sz="1500" dirty="0"/>
                        <a:t>20 m</a:t>
                      </a:r>
                    </a:p>
                  </a:txBody>
                  <a:tcPr marL="68580" marR="68580" marT="34290" marB="34290"/>
                </a:tc>
                <a:extLst>
                  <a:ext uri="{0D108BD9-81ED-4DB2-BD59-A6C34878D82A}">
                    <a16:rowId xmlns:a16="http://schemas.microsoft.com/office/drawing/2014/main" val="3610602400"/>
                  </a:ext>
                </a:extLst>
              </a:tr>
              <a:tr h="377130">
                <a:tc>
                  <a:txBody>
                    <a:bodyPr/>
                    <a:lstStyle/>
                    <a:p>
                      <a:r>
                        <a:rPr lang="en-US" sz="1500" dirty="0"/>
                        <a:t>1</a:t>
                      </a:r>
                    </a:p>
                  </a:txBody>
                  <a:tcPr marL="68580" marR="68580" marT="34290" marB="34290"/>
                </a:tc>
                <a:tc>
                  <a:txBody>
                    <a:bodyPr/>
                    <a:lstStyle/>
                    <a:p>
                      <a:r>
                        <a:rPr lang="en-US" sz="1500" dirty="0"/>
                        <a:t>802.11b</a:t>
                      </a:r>
                    </a:p>
                  </a:txBody>
                  <a:tcPr marL="68580" marR="68580" marT="34290" marB="34290"/>
                </a:tc>
                <a:tc>
                  <a:txBody>
                    <a:bodyPr/>
                    <a:lstStyle/>
                    <a:p>
                      <a:r>
                        <a:rPr lang="en-US" sz="1500" dirty="0"/>
                        <a:t>1999</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2.4 GHz</a:t>
                      </a:r>
                    </a:p>
                  </a:txBody>
                  <a:tcPr marL="68580" marR="68580" marT="34290" marB="34290"/>
                </a:tc>
                <a:tc>
                  <a:txBody>
                    <a:bodyPr/>
                    <a:lstStyle/>
                    <a:p>
                      <a:r>
                        <a:rPr lang="en-US" sz="1500" dirty="0"/>
                        <a:t>DSSS</a:t>
                      </a:r>
                    </a:p>
                  </a:txBody>
                  <a:tcPr marL="68580" marR="68580" marT="34290" marB="34290"/>
                </a:tc>
                <a:tc>
                  <a:txBody>
                    <a:bodyPr/>
                    <a:lstStyle/>
                    <a:p>
                      <a:r>
                        <a:rPr lang="en-US" sz="1500" dirty="0"/>
                        <a:t>11 Mbps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76211345"/>
                  </a:ext>
                </a:extLst>
              </a:tr>
              <a:tr h="377130">
                <a:tc>
                  <a:txBody>
                    <a:bodyPr/>
                    <a:lstStyle/>
                    <a:p>
                      <a:r>
                        <a:rPr lang="en-US" sz="1500" dirty="0"/>
                        <a:t>2</a:t>
                      </a:r>
                    </a:p>
                  </a:txBody>
                  <a:tcPr marL="68580" marR="68580" marT="34290" marB="34290"/>
                </a:tc>
                <a:tc>
                  <a:txBody>
                    <a:bodyPr/>
                    <a:lstStyle/>
                    <a:p>
                      <a:r>
                        <a:rPr lang="en-US" sz="1500" dirty="0"/>
                        <a:t>802.11a</a:t>
                      </a:r>
                    </a:p>
                  </a:txBody>
                  <a:tcPr marL="68580" marR="68580" marT="34290" marB="34290"/>
                </a:tc>
                <a:tc>
                  <a:txBody>
                    <a:bodyPr/>
                    <a:lstStyle/>
                    <a:p>
                      <a:r>
                        <a:rPr lang="en-US" sz="1500" dirty="0"/>
                        <a:t>1999</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5 GHz</a:t>
                      </a:r>
                    </a:p>
                  </a:txBody>
                  <a:tcPr marL="68580" marR="68580" marT="34290" marB="34290"/>
                </a:tc>
                <a:tc>
                  <a:txBody>
                    <a:bodyPr/>
                    <a:lstStyle/>
                    <a:p>
                      <a:r>
                        <a:rPr lang="en-US" sz="1500" dirty="0"/>
                        <a:t>OFDM</a:t>
                      </a:r>
                    </a:p>
                  </a:txBody>
                  <a:tcPr marL="68580" marR="68580" marT="34290" marB="34290"/>
                </a:tc>
                <a:tc>
                  <a:txBody>
                    <a:bodyPr/>
                    <a:lstStyle/>
                    <a:p>
                      <a:r>
                        <a:rPr lang="en-US" sz="1500" dirty="0"/>
                        <a:t>54 Mbps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948254030"/>
                  </a:ext>
                </a:extLst>
              </a:tr>
              <a:tr h="377130">
                <a:tc>
                  <a:txBody>
                    <a:bodyPr/>
                    <a:lstStyle/>
                    <a:p>
                      <a:r>
                        <a:rPr lang="en-US" sz="1500" dirty="0"/>
                        <a:t>3</a:t>
                      </a:r>
                    </a:p>
                  </a:txBody>
                  <a:tcPr marL="68580" marR="68580" marT="34290" marB="34290"/>
                </a:tc>
                <a:tc>
                  <a:txBody>
                    <a:bodyPr/>
                    <a:lstStyle/>
                    <a:p>
                      <a:r>
                        <a:rPr lang="en-US" sz="1500" dirty="0"/>
                        <a:t>802.11g</a:t>
                      </a:r>
                    </a:p>
                  </a:txBody>
                  <a:tcPr marL="68580" marR="68580" marT="34290" marB="34290"/>
                </a:tc>
                <a:tc>
                  <a:txBody>
                    <a:bodyPr/>
                    <a:lstStyle/>
                    <a:p>
                      <a:r>
                        <a:rPr lang="en-US" sz="1500" dirty="0"/>
                        <a:t>2003</a:t>
                      </a:r>
                    </a:p>
                  </a:txBody>
                  <a:tcPr marL="68580" marR="68580" marT="34290" marB="34290"/>
                </a:tc>
                <a:tc>
                  <a:txBody>
                    <a:bodyPr/>
                    <a:lstStyle/>
                    <a:p>
                      <a:r>
                        <a:rPr lang="en-US" sz="1500" dirty="0"/>
                        <a:t>2.4 GHz</a:t>
                      </a:r>
                    </a:p>
                  </a:txBody>
                  <a:tcPr marL="68580" marR="68580" marT="34290" marB="34290"/>
                </a:tc>
                <a:tc>
                  <a:txBody>
                    <a:bodyPr/>
                    <a:lstStyle/>
                    <a:p>
                      <a:r>
                        <a:rPr lang="en-US" sz="1500" dirty="0"/>
                        <a:t>OFDM</a:t>
                      </a:r>
                    </a:p>
                  </a:txBody>
                  <a:tcPr marL="68580" marR="68580" marT="34290" marB="34290"/>
                </a:tc>
                <a:tc>
                  <a:txBody>
                    <a:bodyPr/>
                    <a:lstStyle/>
                    <a:p>
                      <a:r>
                        <a:rPr lang="en-US" sz="1500" dirty="0"/>
                        <a:t>54 Mbps</a:t>
                      </a:r>
                    </a:p>
                  </a:txBody>
                  <a:tcPr marL="68580" marR="68580" marT="34290" marB="34290"/>
                </a:tc>
                <a:tc>
                  <a:txBody>
                    <a:bodyPr/>
                    <a:lstStyle/>
                    <a:p>
                      <a:r>
                        <a:rPr lang="en-US" sz="1500" dirty="0"/>
                        <a:t>38 m</a:t>
                      </a:r>
                    </a:p>
                  </a:txBody>
                  <a:tcPr marL="68580" marR="68580" marT="34290" marB="34290"/>
                </a:tc>
                <a:extLst>
                  <a:ext uri="{0D108BD9-81ED-4DB2-BD59-A6C34878D82A}">
                    <a16:rowId xmlns:a16="http://schemas.microsoft.com/office/drawing/2014/main" val="4036708600"/>
                  </a:ext>
                </a:extLst>
              </a:tr>
              <a:tr h="377130">
                <a:tc>
                  <a:txBody>
                    <a:bodyPr/>
                    <a:lstStyle/>
                    <a:p>
                      <a:r>
                        <a:rPr lang="en-US" sz="1500" dirty="0"/>
                        <a:t>4</a:t>
                      </a:r>
                    </a:p>
                  </a:txBody>
                  <a:tcPr marL="68580" marR="68580" marT="34290" marB="34290"/>
                </a:tc>
                <a:tc>
                  <a:txBody>
                    <a:bodyPr/>
                    <a:lstStyle/>
                    <a:p>
                      <a:r>
                        <a:rPr lang="en-US" sz="1500" dirty="0"/>
                        <a:t>802.11n</a:t>
                      </a:r>
                    </a:p>
                  </a:txBody>
                  <a:tcPr marL="68580" marR="68580" marT="34290" marB="34290"/>
                </a:tc>
                <a:tc>
                  <a:txBody>
                    <a:bodyPr/>
                    <a:lstStyle/>
                    <a:p>
                      <a:r>
                        <a:rPr lang="en-US" sz="1500" dirty="0"/>
                        <a:t>2009</a:t>
                      </a:r>
                    </a:p>
                  </a:txBody>
                  <a:tcPr marL="68580" marR="68580" marT="34290" marB="34290"/>
                </a:tc>
                <a:tc>
                  <a:txBody>
                    <a:bodyPr/>
                    <a:lstStyle/>
                    <a:p>
                      <a:r>
                        <a:rPr lang="en-US" sz="1500" dirty="0"/>
                        <a:t>2.4/5 GHz</a:t>
                      </a:r>
                    </a:p>
                  </a:txBody>
                  <a:tcPr marL="68580" marR="68580" marT="34290" marB="34290"/>
                </a:tc>
                <a:tc>
                  <a:txBody>
                    <a:bodyPr/>
                    <a:lstStyle/>
                    <a:p>
                      <a:r>
                        <a:rPr lang="en-US" sz="1500" dirty="0"/>
                        <a:t>OFDM + MIMO</a:t>
                      </a:r>
                    </a:p>
                  </a:txBody>
                  <a:tcPr marL="68580" marR="68580" marT="34290" marB="34290"/>
                </a:tc>
                <a:tc>
                  <a:txBody>
                    <a:bodyPr/>
                    <a:lstStyle/>
                    <a:p>
                      <a:r>
                        <a:rPr lang="en-US" sz="1500" dirty="0"/>
                        <a:t>600 Mbps</a:t>
                      </a:r>
                    </a:p>
                  </a:txBody>
                  <a:tcPr marL="68580" marR="68580" marT="34290" marB="34290"/>
                </a:tc>
                <a:tc>
                  <a:txBody>
                    <a:bodyPr/>
                    <a:lstStyle/>
                    <a:p>
                      <a:r>
                        <a:rPr lang="en-US" sz="1500" dirty="0"/>
                        <a:t>70 m</a:t>
                      </a:r>
                    </a:p>
                  </a:txBody>
                  <a:tcPr marL="68580" marR="68580" marT="34290" marB="34290"/>
                </a:tc>
                <a:extLst>
                  <a:ext uri="{0D108BD9-81ED-4DB2-BD59-A6C34878D82A}">
                    <a16:rowId xmlns:a16="http://schemas.microsoft.com/office/drawing/2014/main" val="518112093"/>
                  </a:ext>
                </a:extLst>
              </a:tr>
              <a:tr h="377130">
                <a:tc>
                  <a:txBody>
                    <a:bodyPr/>
                    <a:lstStyle/>
                    <a:p>
                      <a:r>
                        <a:rPr lang="en-US" sz="1500" dirty="0"/>
                        <a:t>5</a:t>
                      </a:r>
                    </a:p>
                  </a:txBody>
                  <a:tcPr marL="68580" marR="68580" marT="34290" marB="34290"/>
                </a:tc>
                <a:tc>
                  <a:txBody>
                    <a:bodyPr/>
                    <a:lstStyle/>
                    <a:p>
                      <a:r>
                        <a:rPr lang="en-US" sz="1500" dirty="0"/>
                        <a:t>802.11ac</a:t>
                      </a:r>
                    </a:p>
                  </a:txBody>
                  <a:tcPr marL="68580" marR="68580" marT="34290" marB="34290"/>
                </a:tc>
                <a:tc>
                  <a:txBody>
                    <a:bodyPr/>
                    <a:lstStyle/>
                    <a:p>
                      <a:r>
                        <a:rPr lang="en-US" sz="1500" dirty="0"/>
                        <a:t>2013</a:t>
                      </a:r>
                    </a:p>
                  </a:txBody>
                  <a:tcPr marL="68580" marR="68580" marT="34290" marB="34290"/>
                </a:tc>
                <a:tc>
                  <a:txBody>
                    <a:bodyPr/>
                    <a:lstStyle/>
                    <a:p>
                      <a:r>
                        <a:rPr lang="en-US" sz="1500" dirty="0"/>
                        <a:t>5 GHz</a:t>
                      </a:r>
                    </a:p>
                  </a:txBody>
                  <a:tcPr marL="68580" marR="68580" marT="34290" marB="34290"/>
                </a:tc>
                <a:tc>
                  <a:txBody>
                    <a:bodyPr/>
                    <a:lstStyle/>
                    <a:p>
                      <a:r>
                        <a:rPr lang="en-US" sz="1500" dirty="0"/>
                        <a:t>OFDM + MU-MIMO </a:t>
                      </a:r>
                      <a:r>
                        <a:rPr lang="en-US" sz="1100" dirty="0"/>
                        <a:t>[downlink only]</a:t>
                      </a:r>
                      <a:endParaRPr lang="en-US" sz="1500" dirty="0"/>
                    </a:p>
                  </a:txBody>
                  <a:tcPr marL="68580" marR="68580" marT="34290" marB="34290"/>
                </a:tc>
                <a:tc>
                  <a:txBody>
                    <a:bodyPr/>
                    <a:lstStyle/>
                    <a:p>
                      <a:r>
                        <a:rPr lang="en-US" sz="1500" dirty="0"/>
                        <a:t>3.4 Gbps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496501609"/>
                  </a:ext>
                </a:extLst>
              </a:tr>
              <a:tr h="377130">
                <a:tc>
                  <a:txBody>
                    <a:bodyPr/>
                    <a:lstStyle/>
                    <a:p>
                      <a:r>
                        <a:rPr lang="en-US" sz="1500" dirty="0"/>
                        <a:t>6</a:t>
                      </a:r>
                    </a:p>
                  </a:txBody>
                  <a:tcPr marL="68580" marR="68580" marT="34290" marB="34290"/>
                </a:tc>
                <a:tc>
                  <a:txBody>
                    <a:bodyPr/>
                    <a:lstStyle/>
                    <a:p>
                      <a:r>
                        <a:rPr lang="en-US" sz="1500" dirty="0"/>
                        <a:t>802.11.ax</a:t>
                      </a:r>
                    </a:p>
                  </a:txBody>
                  <a:tcPr marL="68580" marR="68580" marT="34290" marB="34290"/>
                </a:tc>
                <a:tc>
                  <a:txBody>
                    <a:bodyPr/>
                    <a:lstStyle/>
                    <a:p>
                      <a:r>
                        <a:rPr lang="en-US" sz="1500" dirty="0"/>
                        <a:t>2021</a:t>
                      </a:r>
                    </a:p>
                  </a:txBody>
                  <a:tcPr marL="68580" marR="68580" marT="34290" marB="34290"/>
                </a:tc>
                <a:tc>
                  <a:txBody>
                    <a:bodyPr/>
                    <a:lstStyle/>
                    <a:p>
                      <a:r>
                        <a:rPr lang="en-US" sz="1500" dirty="0"/>
                        <a:t>2.5/5 [/6] GHz</a:t>
                      </a:r>
                    </a:p>
                  </a:txBody>
                  <a:tcPr marL="68580" marR="68580" marT="34290" marB="34290"/>
                </a:tc>
                <a:tc>
                  <a:txBody>
                    <a:bodyPr/>
                    <a:lstStyle/>
                    <a:p>
                      <a:r>
                        <a:rPr lang="en-US" sz="1500" dirty="0"/>
                        <a:t>OFDMA + MU-MIMO</a:t>
                      </a:r>
                    </a:p>
                  </a:txBody>
                  <a:tcPr marL="68580" marR="68580" marT="34290" marB="34290"/>
                </a:tc>
                <a:tc>
                  <a:txBody>
                    <a:bodyPr/>
                    <a:lstStyle/>
                    <a:p>
                      <a:r>
                        <a:rPr lang="en-US" sz="1500" dirty="0"/>
                        <a:t>9.6 Gbps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229201804"/>
                  </a:ext>
                </a:extLst>
              </a:tr>
            </a:tbl>
          </a:graphicData>
        </a:graphic>
      </p:graphicFrame>
      <p:sp>
        <p:nvSpPr>
          <p:cNvPr id="2" name="Footer Placeholder 1">
            <a:extLst>
              <a:ext uri="{FF2B5EF4-FFF2-40B4-BE49-F238E27FC236}">
                <a16:creationId xmlns:a16="http://schemas.microsoft.com/office/drawing/2014/main" id="{41F58149-E1F0-2EDD-5875-DF51F70D95F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07417499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(END OF LECTURES)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100</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4531953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101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254843984"/>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842A-1502-405C-9D8D-EF6FBBDDE83B}"/>
              </a:ext>
            </a:extLst>
          </p:cNvPr>
          <p:cNvSpPr>
            <a:spLocks noGrp="1"/>
          </p:cNvSpPr>
          <p:nvPr>
            <p:ph type="title"/>
          </p:nvPr>
        </p:nvSpPr>
        <p:spPr/>
        <p:txBody>
          <a:bodyPr/>
          <a:lstStyle/>
          <a:p>
            <a:r>
              <a:rPr lang="en-US" dirty="0"/>
              <a:t>Goal: improve throughput</a:t>
            </a:r>
          </a:p>
        </p:txBody>
      </p:sp>
      <p:sp>
        <p:nvSpPr>
          <p:cNvPr id="3" name="Content Placeholder 2">
            <a:extLst>
              <a:ext uri="{FF2B5EF4-FFF2-40B4-BE49-F238E27FC236}">
                <a16:creationId xmlns:a16="http://schemas.microsoft.com/office/drawing/2014/main" id="{06C2336A-15E2-4461-835E-DAA80D513DB6}"/>
              </a:ext>
            </a:extLst>
          </p:cNvPr>
          <p:cNvSpPr>
            <a:spLocks noGrp="1"/>
          </p:cNvSpPr>
          <p:nvPr>
            <p:ph idx="1"/>
          </p:nvPr>
        </p:nvSpPr>
        <p:spPr/>
        <p:txBody>
          <a:bodyPr>
            <a:normAutofit/>
          </a:bodyPr>
          <a:lstStyle/>
          <a:p>
            <a:r>
              <a:rPr lang="en-US" dirty="0">
                <a:latin typeface="+mj-lt"/>
              </a:rPr>
              <a:t>In twenty years, </a:t>
            </a:r>
            <a:r>
              <a:rPr lang="en-US" dirty="0" err="1">
                <a:latin typeface="+mj-lt"/>
              </a:rPr>
              <a:t>WiFi</a:t>
            </a:r>
            <a:r>
              <a:rPr lang="en-US" dirty="0">
                <a:latin typeface="+mj-lt"/>
              </a:rPr>
              <a:t> has gone from 2 Mbps to 9.6 Gbps</a:t>
            </a:r>
          </a:p>
          <a:p>
            <a:r>
              <a:rPr lang="en-US" b="1" dirty="0">
                <a:latin typeface="+mj-lt"/>
              </a:rPr>
              <a:t>How does a network PHY improve its throughput?</a:t>
            </a:r>
          </a:p>
          <a:p>
            <a:pPr lvl="1"/>
            <a:endParaRPr lang="en-US" b="1" dirty="0">
              <a:latin typeface="+mj-lt"/>
            </a:endParaRPr>
          </a:p>
          <a:p>
            <a:pPr marL="514350" indent="-514350">
              <a:buFont typeface="+mj-lt"/>
              <a:buAutoNum type="arabicPeriod"/>
            </a:pPr>
            <a:r>
              <a:rPr lang="en-US" dirty="0">
                <a:latin typeface="+mj-lt"/>
              </a:rPr>
              <a:t>More capable modulation and/or bit transmission</a:t>
            </a:r>
          </a:p>
          <a:p>
            <a:pPr lvl="1"/>
            <a:r>
              <a:rPr lang="en-US" dirty="0">
                <a:latin typeface="+mj-lt"/>
              </a:rPr>
              <a:t>Techniques like OFDM and MIMO</a:t>
            </a:r>
          </a:p>
          <a:p>
            <a:pPr lvl="1"/>
            <a:endParaRPr lang="en-US" dirty="0">
              <a:latin typeface="+mj-lt"/>
            </a:endParaRPr>
          </a:p>
          <a:p>
            <a:pPr marL="514350" indent="-514350">
              <a:buFont typeface="+mj-lt"/>
              <a:buAutoNum type="arabicPeriod"/>
            </a:pPr>
            <a:r>
              <a:rPr lang="en-US" dirty="0">
                <a:latin typeface="+mj-lt"/>
              </a:rPr>
              <a:t>More bandwidth</a:t>
            </a:r>
          </a:p>
          <a:p>
            <a:pPr lvl="1"/>
            <a:r>
              <a:rPr lang="en-US" dirty="0">
                <a:latin typeface="+mj-lt"/>
              </a:rPr>
              <a:t>Increased channel with at 2.4 </a:t>
            </a:r>
            <a:r>
              <a:rPr lang="en-US" dirty="0" err="1">
                <a:latin typeface="+mj-lt"/>
              </a:rPr>
              <a:t>Ghz</a:t>
            </a:r>
            <a:r>
              <a:rPr lang="en-US" dirty="0">
                <a:latin typeface="+mj-lt"/>
              </a:rPr>
              <a:t> and bigger 5 GHz channels</a:t>
            </a:r>
          </a:p>
          <a:p>
            <a:pPr marL="457200" lvl="1" indent="0">
              <a:buNone/>
            </a:pPr>
            <a:endParaRPr lang="en-US" dirty="0"/>
          </a:p>
        </p:txBody>
      </p:sp>
      <p:sp>
        <p:nvSpPr>
          <p:cNvPr id="4" name="Slide Number Placeholder 3">
            <a:extLst>
              <a:ext uri="{FF2B5EF4-FFF2-40B4-BE49-F238E27FC236}">
                <a16:creationId xmlns:a16="http://schemas.microsoft.com/office/drawing/2014/main" id="{24239569-2AC6-40DB-A0D3-1F9030B576DE}"/>
              </a:ext>
            </a:extLst>
          </p:cNvPr>
          <p:cNvSpPr>
            <a:spLocks noGrp="1"/>
          </p:cNvSpPr>
          <p:nvPr>
            <p:ph type="sldNum" sz="quarter" idx="12"/>
          </p:nvPr>
        </p:nvSpPr>
        <p:spPr/>
        <p:txBody>
          <a:bodyPr/>
          <a:lstStyle/>
          <a:p>
            <a:fld id="{0778C724-3839-4D76-A707-B4C23905D055}" type="slidenum">
              <a:rPr lang="en-US" smtClean="0"/>
              <a:t>11</a:t>
            </a:fld>
            <a:endParaRPr lang="en-US"/>
          </a:p>
        </p:txBody>
      </p:sp>
    </p:spTree>
    <p:extLst>
      <p:ext uri="{BB962C8B-B14F-4D97-AF65-F5344CB8AC3E}">
        <p14:creationId xmlns:p14="http://schemas.microsoft.com/office/powerpoint/2010/main" val="1287386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97BC-8A47-4B16-8757-2C930DE007D9}"/>
              </a:ext>
            </a:extLst>
          </p:cNvPr>
          <p:cNvSpPr>
            <a:spLocks noGrp="1"/>
          </p:cNvSpPr>
          <p:nvPr>
            <p:ph type="title"/>
          </p:nvPr>
        </p:nvSpPr>
        <p:spPr/>
        <p:txBody>
          <a:bodyPr/>
          <a:lstStyle/>
          <a:p>
            <a:r>
              <a:rPr lang="en-US" dirty="0"/>
              <a:t>Original </a:t>
            </a:r>
            <a:r>
              <a:rPr lang="en-US" dirty="0" err="1"/>
              <a:t>WiFi</a:t>
            </a:r>
            <a:r>
              <a:rPr lang="en-US" dirty="0"/>
              <a:t> specification (1997)</a:t>
            </a:r>
          </a:p>
        </p:txBody>
      </p:sp>
      <p:sp>
        <p:nvSpPr>
          <p:cNvPr id="3" name="Content Placeholder 2">
            <a:extLst>
              <a:ext uri="{FF2B5EF4-FFF2-40B4-BE49-F238E27FC236}">
                <a16:creationId xmlns:a16="http://schemas.microsoft.com/office/drawing/2014/main" id="{1C40F54A-E57C-4BB4-8B44-175EAA2DD1E8}"/>
              </a:ext>
            </a:extLst>
          </p:cNvPr>
          <p:cNvSpPr>
            <a:spLocks noGrp="1"/>
          </p:cNvSpPr>
          <p:nvPr>
            <p:ph idx="1"/>
          </p:nvPr>
        </p:nvSpPr>
        <p:spPr>
          <a:xfrm>
            <a:off x="836194" y="1603557"/>
            <a:ext cx="10515600" cy="4351338"/>
          </a:xfrm>
        </p:spPr>
        <p:txBody>
          <a:bodyPr/>
          <a:lstStyle/>
          <a:p>
            <a:r>
              <a:rPr lang="en-US" dirty="0">
                <a:latin typeface="+mj-lt"/>
              </a:rPr>
              <a:t>Legacy </a:t>
            </a:r>
            <a:r>
              <a:rPr lang="en-US" dirty="0" err="1">
                <a:latin typeface="+mj-lt"/>
              </a:rPr>
              <a:t>WiFi</a:t>
            </a:r>
            <a:endParaRPr lang="en-US" dirty="0">
              <a:latin typeface="+mj-lt"/>
            </a:endParaRPr>
          </a:p>
          <a:p>
            <a:pPr lvl="1"/>
            <a:r>
              <a:rPr lang="en-US" dirty="0">
                <a:latin typeface="+mj-lt"/>
              </a:rPr>
              <a:t>Frequency Hopping Spread Spectrum (FHSS)</a:t>
            </a:r>
          </a:p>
          <a:p>
            <a:pPr lvl="1"/>
            <a:r>
              <a:rPr lang="en-US" dirty="0">
                <a:latin typeface="+mj-lt"/>
              </a:rPr>
              <a:t>GFSK (Gaussian Frequency-Shift Keying)</a:t>
            </a:r>
          </a:p>
          <a:p>
            <a:pPr lvl="2"/>
            <a:r>
              <a:rPr lang="en-US" dirty="0">
                <a:latin typeface="+mj-lt"/>
              </a:rPr>
              <a:t>Relatively simple radio design</a:t>
            </a:r>
          </a:p>
          <a:p>
            <a:pPr lvl="1"/>
            <a:r>
              <a:rPr lang="en-US" dirty="0">
                <a:latin typeface="+mj-lt"/>
              </a:rPr>
              <a:t>Frequency hopping over 80 channels (1 MHz each)</a:t>
            </a:r>
            <a:endParaRPr lang="en-US" dirty="0"/>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C9C7C522-338B-4768-8FCE-C90488BC9340}"/>
              </a:ext>
            </a:extLst>
          </p:cNvPr>
          <p:cNvSpPr>
            <a:spLocks noGrp="1"/>
          </p:cNvSpPr>
          <p:nvPr>
            <p:ph type="sldNum" sz="quarter" idx="12"/>
          </p:nvPr>
        </p:nvSpPr>
        <p:spPr/>
        <p:txBody>
          <a:bodyPr/>
          <a:lstStyle/>
          <a:p>
            <a:fld id="{0778C724-3839-4D76-A707-B4C23905D055}" type="slidenum">
              <a:rPr lang="en-US" smtClean="0"/>
              <a:t>12</a:t>
            </a:fld>
            <a:endParaRPr lang="en-US"/>
          </a:p>
        </p:txBody>
      </p:sp>
      <p:pic>
        <p:nvPicPr>
          <p:cNvPr id="5" name="Picture 4">
            <a:extLst>
              <a:ext uri="{FF2B5EF4-FFF2-40B4-BE49-F238E27FC236}">
                <a16:creationId xmlns:a16="http://schemas.microsoft.com/office/drawing/2014/main" id="{68933C2C-20E7-485E-A800-A6F8734E9CDB}"/>
              </a:ext>
            </a:extLst>
          </p:cNvPr>
          <p:cNvPicPr>
            <a:picLocks noChangeAspect="1"/>
          </p:cNvPicPr>
          <p:nvPr/>
        </p:nvPicPr>
        <p:blipFill>
          <a:blip r:embed="rId2"/>
          <a:stretch>
            <a:fillRect/>
          </a:stretch>
        </p:blipFill>
        <p:spPr>
          <a:xfrm>
            <a:off x="2025018" y="4024824"/>
            <a:ext cx="8137952" cy="2147376"/>
          </a:xfrm>
          <a:prstGeom prst="rect">
            <a:avLst/>
          </a:prstGeom>
        </p:spPr>
      </p:pic>
    </p:spTree>
    <p:extLst>
      <p:ext uri="{BB962C8B-B14F-4D97-AF65-F5344CB8AC3E}">
        <p14:creationId xmlns:p14="http://schemas.microsoft.com/office/powerpoint/2010/main" val="1730034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4144-DA8B-439C-8C4A-689346B44BEF}"/>
              </a:ext>
            </a:extLst>
          </p:cNvPr>
          <p:cNvSpPr>
            <a:spLocks noGrp="1"/>
          </p:cNvSpPr>
          <p:nvPr>
            <p:ph type="title"/>
          </p:nvPr>
        </p:nvSpPr>
        <p:spPr>
          <a:xfrm>
            <a:off x="703847" y="151422"/>
            <a:ext cx="10515600" cy="1325563"/>
          </a:xfrm>
        </p:spPr>
        <p:txBody>
          <a:bodyPr/>
          <a:lstStyle/>
          <a:p>
            <a:r>
              <a:rPr lang="en-US" dirty="0"/>
              <a:t>802.11b (1999)</a:t>
            </a:r>
          </a:p>
        </p:txBody>
      </p:sp>
      <p:sp>
        <p:nvSpPr>
          <p:cNvPr id="3" name="Content Placeholder 2">
            <a:extLst>
              <a:ext uri="{FF2B5EF4-FFF2-40B4-BE49-F238E27FC236}">
                <a16:creationId xmlns:a16="http://schemas.microsoft.com/office/drawing/2014/main" id="{966A42A8-246F-495F-9194-5CF976EBD20C}"/>
              </a:ext>
            </a:extLst>
          </p:cNvPr>
          <p:cNvSpPr>
            <a:spLocks noGrp="1"/>
          </p:cNvSpPr>
          <p:nvPr>
            <p:ph idx="1"/>
          </p:nvPr>
        </p:nvSpPr>
        <p:spPr>
          <a:xfrm>
            <a:off x="607594" y="1476985"/>
            <a:ext cx="10708105" cy="5029200"/>
          </a:xfrm>
        </p:spPr>
        <p:txBody>
          <a:bodyPr>
            <a:normAutofit/>
          </a:bodyPr>
          <a:lstStyle/>
          <a:p>
            <a:r>
              <a:rPr lang="en-US" dirty="0">
                <a:latin typeface="+mj-lt"/>
              </a:rPr>
              <a:t>802.11b</a:t>
            </a:r>
          </a:p>
          <a:p>
            <a:pPr lvl="1"/>
            <a:r>
              <a:rPr lang="en-US" dirty="0">
                <a:latin typeface="+mj-lt"/>
              </a:rPr>
              <a:t>Direct Sequence Spread Spectrum (DSSS)</a:t>
            </a:r>
          </a:p>
          <a:p>
            <a:pPr lvl="1"/>
            <a:r>
              <a:rPr lang="en-US" dirty="0">
                <a:latin typeface="+mj-lt"/>
              </a:rPr>
              <a:t>DBPSK and DQPSK (Differential Binary/Quadrature Phase-Shift Keying)</a:t>
            </a:r>
          </a:p>
          <a:p>
            <a:endParaRPr lang="en-US" dirty="0">
              <a:latin typeface="+mj-lt"/>
            </a:endParaRPr>
          </a:p>
          <a:p>
            <a:r>
              <a:rPr lang="en-US" dirty="0">
                <a:latin typeface="+mj-lt"/>
              </a:rPr>
              <a:t>Translate data into “codes”</a:t>
            </a:r>
          </a:p>
          <a:p>
            <a:pPr lvl="1"/>
            <a:r>
              <a:rPr lang="en-US" dirty="0">
                <a:latin typeface="+mj-lt"/>
              </a:rPr>
              <a:t>Each data bit corresponds to several</a:t>
            </a:r>
            <a:br>
              <a:rPr lang="en-US" dirty="0">
                <a:latin typeface="+mj-lt"/>
              </a:rPr>
            </a:br>
            <a:r>
              <a:rPr lang="en-US" dirty="0">
                <a:latin typeface="+mj-lt"/>
              </a:rPr>
              <a:t>code bits (Chips)</a:t>
            </a:r>
          </a:p>
          <a:p>
            <a:pPr lvl="1"/>
            <a:r>
              <a:rPr lang="en-US" dirty="0">
                <a:latin typeface="+mj-lt"/>
              </a:rPr>
              <a:t>Chips are what is actually modulated</a:t>
            </a:r>
            <a:br>
              <a:rPr lang="en-US" dirty="0">
                <a:latin typeface="+mj-lt"/>
              </a:rPr>
            </a:br>
            <a:r>
              <a:rPr lang="en-US" dirty="0">
                <a:latin typeface="+mj-lt"/>
              </a:rPr>
              <a:t>over the air</a:t>
            </a:r>
          </a:p>
          <a:p>
            <a:pPr lvl="1"/>
            <a:r>
              <a:rPr lang="en-US" dirty="0">
                <a:latin typeface="+mj-lt"/>
              </a:rPr>
              <a:t>Data can be recovered by knowing</a:t>
            </a:r>
            <a:br>
              <a:rPr lang="en-US" dirty="0">
                <a:latin typeface="+mj-lt"/>
              </a:rPr>
            </a:br>
            <a:r>
              <a:rPr lang="en-US" dirty="0">
                <a:latin typeface="+mj-lt"/>
              </a:rPr>
              <a:t>the code patterns</a:t>
            </a:r>
          </a:p>
        </p:txBody>
      </p:sp>
      <p:sp>
        <p:nvSpPr>
          <p:cNvPr id="4" name="Slide Number Placeholder 3">
            <a:extLst>
              <a:ext uri="{FF2B5EF4-FFF2-40B4-BE49-F238E27FC236}">
                <a16:creationId xmlns:a16="http://schemas.microsoft.com/office/drawing/2014/main" id="{942A8BF0-4D31-4BB6-AEF5-C0454CA32FF4}"/>
              </a:ext>
            </a:extLst>
          </p:cNvPr>
          <p:cNvSpPr>
            <a:spLocks noGrp="1"/>
          </p:cNvSpPr>
          <p:nvPr>
            <p:ph type="sldNum" sz="quarter" idx="12"/>
          </p:nvPr>
        </p:nvSpPr>
        <p:spPr/>
        <p:txBody>
          <a:bodyPr/>
          <a:lstStyle/>
          <a:p>
            <a:fld id="{0778C724-3839-4D76-A707-B4C23905D055}" type="slidenum">
              <a:rPr lang="en-US" smtClean="0"/>
              <a:t>13</a:t>
            </a:fld>
            <a:endParaRPr lang="en-US"/>
          </a:p>
        </p:txBody>
      </p:sp>
      <p:pic>
        <p:nvPicPr>
          <p:cNvPr id="6" name="Picture 5">
            <a:extLst>
              <a:ext uri="{FF2B5EF4-FFF2-40B4-BE49-F238E27FC236}">
                <a16:creationId xmlns:a16="http://schemas.microsoft.com/office/drawing/2014/main" id="{33861A93-3AE5-43E5-96C2-C121129E88A6}"/>
              </a:ext>
            </a:extLst>
          </p:cNvPr>
          <p:cNvPicPr>
            <a:picLocks noChangeAspect="1"/>
          </p:cNvPicPr>
          <p:nvPr/>
        </p:nvPicPr>
        <p:blipFill>
          <a:blip r:embed="rId2"/>
          <a:stretch>
            <a:fillRect/>
          </a:stretch>
        </p:blipFill>
        <p:spPr>
          <a:xfrm>
            <a:off x="7059195" y="3138481"/>
            <a:ext cx="4421606" cy="1372223"/>
          </a:xfrm>
          <a:prstGeom prst="rect">
            <a:avLst/>
          </a:prstGeom>
        </p:spPr>
      </p:pic>
      <p:pic>
        <p:nvPicPr>
          <p:cNvPr id="7" name="Picture 2">
            <a:extLst>
              <a:ext uri="{FF2B5EF4-FFF2-40B4-BE49-F238E27FC236}">
                <a16:creationId xmlns:a16="http://schemas.microsoft.com/office/drawing/2014/main" id="{947641C8-B453-4CFD-B481-9F69628F21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46" t="82720" r="27747"/>
          <a:stretch/>
        </p:blipFill>
        <p:spPr bwMode="auto">
          <a:xfrm>
            <a:off x="7645401" y="4791456"/>
            <a:ext cx="2130148" cy="6463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3A9111F-F50D-4714-8391-AE9EC979838C}"/>
              </a:ext>
            </a:extLst>
          </p:cNvPr>
          <p:cNvSpPr txBox="1"/>
          <p:nvPr/>
        </p:nvSpPr>
        <p:spPr>
          <a:xfrm>
            <a:off x="9969502" y="4791456"/>
            <a:ext cx="2120900" cy="584775"/>
          </a:xfrm>
          <a:prstGeom prst="rect">
            <a:avLst/>
          </a:prstGeom>
          <a:noFill/>
        </p:spPr>
        <p:txBody>
          <a:bodyPr wrap="square" rtlCol="0">
            <a:spAutoFit/>
          </a:bodyPr>
          <a:lstStyle/>
          <a:p>
            <a:r>
              <a:rPr lang="en-US" sz="1600" dirty="0"/>
              <a:t>Phase-shift Keying (of the Chips)</a:t>
            </a:r>
          </a:p>
        </p:txBody>
      </p:sp>
      <p:sp>
        <p:nvSpPr>
          <p:cNvPr id="9" name="TextBox 8">
            <a:extLst>
              <a:ext uri="{FF2B5EF4-FFF2-40B4-BE49-F238E27FC236}">
                <a16:creationId xmlns:a16="http://schemas.microsoft.com/office/drawing/2014/main" id="{4AA3E4F2-11E5-49E5-A06D-D96A20F770FB}"/>
              </a:ext>
            </a:extLst>
          </p:cNvPr>
          <p:cNvSpPr txBox="1"/>
          <p:nvPr/>
        </p:nvSpPr>
        <p:spPr>
          <a:xfrm>
            <a:off x="6680201" y="4890372"/>
            <a:ext cx="1739900" cy="307777"/>
          </a:xfrm>
          <a:prstGeom prst="rect">
            <a:avLst/>
          </a:prstGeom>
          <a:noFill/>
        </p:spPr>
        <p:txBody>
          <a:bodyPr wrap="square" rtlCol="0">
            <a:spAutoFit/>
          </a:bodyPr>
          <a:lstStyle/>
          <a:p>
            <a:r>
              <a:rPr lang="en-US" sz="1400" dirty="0"/>
              <a:t>Modulation</a:t>
            </a:r>
          </a:p>
        </p:txBody>
      </p:sp>
      <p:cxnSp>
        <p:nvCxnSpPr>
          <p:cNvPr id="11" name="Straight Arrow Connector 10">
            <a:extLst>
              <a:ext uri="{FF2B5EF4-FFF2-40B4-BE49-F238E27FC236}">
                <a16:creationId xmlns:a16="http://schemas.microsoft.com/office/drawing/2014/main" id="{DEDABA76-3A29-4F3B-9EE9-79BD3237EC3E}"/>
              </a:ext>
            </a:extLst>
          </p:cNvPr>
          <p:cNvCxnSpPr/>
          <p:nvPr/>
        </p:nvCxnSpPr>
        <p:spPr>
          <a:xfrm>
            <a:off x="7645401" y="5031093"/>
            <a:ext cx="22351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079DEB0-8B6A-87A7-EE2D-8AB63BA7EE66}"/>
              </a:ext>
            </a:extLst>
          </p:cNvPr>
          <p:cNvPicPr>
            <a:picLocks noChangeAspect="1"/>
          </p:cNvPicPr>
          <p:nvPr/>
        </p:nvPicPr>
        <p:blipFill>
          <a:blip r:embed="rId4"/>
          <a:stretch>
            <a:fillRect/>
          </a:stretch>
        </p:blipFill>
        <p:spPr>
          <a:xfrm>
            <a:off x="8051800" y="136524"/>
            <a:ext cx="3784601" cy="1766147"/>
          </a:xfrm>
          <a:prstGeom prst="rect">
            <a:avLst/>
          </a:prstGeom>
        </p:spPr>
      </p:pic>
    </p:spTree>
    <p:extLst>
      <p:ext uri="{BB962C8B-B14F-4D97-AF65-F5344CB8AC3E}">
        <p14:creationId xmlns:p14="http://schemas.microsoft.com/office/powerpoint/2010/main" val="266183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E6F6-20AF-46DD-BD36-2939D033F7A3}"/>
              </a:ext>
            </a:extLst>
          </p:cNvPr>
          <p:cNvSpPr>
            <a:spLocks noGrp="1"/>
          </p:cNvSpPr>
          <p:nvPr>
            <p:ph type="title"/>
          </p:nvPr>
        </p:nvSpPr>
        <p:spPr/>
        <p:txBody>
          <a:bodyPr/>
          <a:lstStyle/>
          <a:p>
            <a:r>
              <a:rPr lang="en-US" dirty="0"/>
              <a:t>DSSS goals</a:t>
            </a:r>
          </a:p>
        </p:txBody>
      </p:sp>
      <p:sp>
        <p:nvSpPr>
          <p:cNvPr id="3" name="Content Placeholder 2">
            <a:extLst>
              <a:ext uri="{FF2B5EF4-FFF2-40B4-BE49-F238E27FC236}">
                <a16:creationId xmlns:a16="http://schemas.microsoft.com/office/drawing/2014/main" id="{CD0343D4-38F3-41CD-94CD-5EBCDF4A1D50}"/>
              </a:ext>
            </a:extLst>
          </p:cNvPr>
          <p:cNvSpPr>
            <a:spLocks noGrp="1"/>
          </p:cNvSpPr>
          <p:nvPr>
            <p:ph idx="1"/>
          </p:nvPr>
        </p:nvSpPr>
        <p:spPr>
          <a:xfrm>
            <a:off x="653315" y="1547944"/>
            <a:ext cx="9692105" cy="5029200"/>
          </a:xfrm>
        </p:spPr>
        <p:txBody>
          <a:bodyPr/>
          <a:lstStyle/>
          <a:p>
            <a:r>
              <a:rPr lang="en-US" dirty="0"/>
              <a:t>D</a:t>
            </a:r>
            <a:r>
              <a:rPr lang="en-US" dirty="0">
                <a:latin typeface="+mj-lt"/>
              </a:rPr>
              <a:t>SSS increases bandwidth of a signal</a:t>
            </a:r>
          </a:p>
          <a:p>
            <a:pPr lvl="1"/>
            <a:r>
              <a:rPr lang="en-US" dirty="0">
                <a:latin typeface="+mj-lt"/>
              </a:rPr>
              <a:t>Beyond what is needed for the data</a:t>
            </a:r>
          </a:p>
          <a:p>
            <a:pPr lvl="1"/>
            <a:r>
              <a:rPr lang="en-US" dirty="0">
                <a:latin typeface="+mj-lt"/>
              </a:rPr>
              <a:t>Energy is smeared across the frequencies</a:t>
            </a:r>
          </a:p>
          <a:p>
            <a:pPr lvl="1"/>
            <a:endParaRPr lang="en-US" dirty="0">
              <a:latin typeface="+mj-lt"/>
            </a:endParaRPr>
          </a:p>
          <a:p>
            <a:r>
              <a:rPr lang="en-US" dirty="0">
                <a:latin typeface="+mj-lt"/>
              </a:rPr>
              <a:t>More robust against interference</a:t>
            </a:r>
          </a:p>
          <a:p>
            <a:pPr lvl="1"/>
            <a:r>
              <a:rPr lang="en-US" dirty="0">
                <a:latin typeface="+mj-lt"/>
              </a:rPr>
              <a:t>Data can be recovered from partial code</a:t>
            </a:r>
            <a:br>
              <a:rPr lang="en-US" dirty="0">
                <a:latin typeface="+mj-lt"/>
              </a:rPr>
            </a:br>
            <a:br>
              <a:rPr lang="en-US" dirty="0">
                <a:latin typeface="+mj-lt"/>
              </a:rPr>
            </a:br>
            <a:endParaRPr lang="en-US" dirty="0">
              <a:latin typeface="+mj-lt"/>
            </a:endParaRPr>
          </a:p>
          <a:p>
            <a:pPr lvl="1"/>
            <a:endParaRPr lang="en-US" dirty="0">
              <a:latin typeface="+mj-lt"/>
            </a:endParaRPr>
          </a:p>
          <a:p>
            <a:pPr lvl="1"/>
            <a:endParaRPr lang="en-US" dirty="0">
              <a:latin typeface="+mj-lt"/>
            </a:endParaRPr>
          </a:p>
          <a:p>
            <a:r>
              <a:rPr lang="en-US" dirty="0">
                <a:latin typeface="+mj-lt"/>
              </a:rPr>
              <a:t>Cost: using a lot of bandwidth for only a little data</a:t>
            </a:r>
          </a:p>
        </p:txBody>
      </p:sp>
      <p:sp>
        <p:nvSpPr>
          <p:cNvPr id="4" name="Slide Number Placeholder 3">
            <a:extLst>
              <a:ext uri="{FF2B5EF4-FFF2-40B4-BE49-F238E27FC236}">
                <a16:creationId xmlns:a16="http://schemas.microsoft.com/office/drawing/2014/main" id="{919C4048-917F-4A3D-A62B-B81F10330B4D}"/>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6" name="Picture 5">
            <a:extLst>
              <a:ext uri="{FF2B5EF4-FFF2-40B4-BE49-F238E27FC236}">
                <a16:creationId xmlns:a16="http://schemas.microsoft.com/office/drawing/2014/main" id="{752C6465-1D63-4118-B471-DCE291D9588D}"/>
              </a:ext>
            </a:extLst>
          </p:cNvPr>
          <p:cNvPicPr>
            <a:picLocks noChangeAspect="1"/>
          </p:cNvPicPr>
          <p:nvPr/>
        </p:nvPicPr>
        <p:blipFill>
          <a:blip r:embed="rId2"/>
          <a:stretch>
            <a:fillRect/>
          </a:stretch>
        </p:blipFill>
        <p:spPr>
          <a:xfrm>
            <a:off x="7162800" y="1356980"/>
            <a:ext cx="4315427" cy="1438476"/>
          </a:xfrm>
          <a:prstGeom prst="rect">
            <a:avLst/>
          </a:prstGeom>
        </p:spPr>
      </p:pic>
      <p:pic>
        <p:nvPicPr>
          <p:cNvPr id="7" name="Picture 6">
            <a:extLst>
              <a:ext uri="{FF2B5EF4-FFF2-40B4-BE49-F238E27FC236}">
                <a16:creationId xmlns:a16="http://schemas.microsoft.com/office/drawing/2014/main" id="{780445A3-2059-C3A8-6B9F-91CE4A97ECEF}"/>
              </a:ext>
            </a:extLst>
          </p:cNvPr>
          <p:cNvPicPr>
            <a:picLocks noChangeAspect="1"/>
          </p:cNvPicPr>
          <p:nvPr/>
        </p:nvPicPr>
        <p:blipFill>
          <a:blip r:embed="rId3"/>
          <a:stretch>
            <a:fillRect/>
          </a:stretch>
        </p:blipFill>
        <p:spPr>
          <a:xfrm>
            <a:off x="7061200" y="2962714"/>
            <a:ext cx="4832588" cy="2199661"/>
          </a:xfrm>
          <a:prstGeom prst="rect">
            <a:avLst/>
          </a:prstGeom>
        </p:spPr>
      </p:pic>
    </p:spTree>
    <p:extLst>
      <p:ext uri="{BB962C8B-B14F-4D97-AF65-F5344CB8AC3E}">
        <p14:creationId xmlns:p14="http://schemas.microsoft.com/office/powerpoint/2010/main" val="402249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1958-A5BC-4853-9902-4F4C48B7DA08}"/>
              </a:ext>
            </a:extLst>
          </p:cNvPr>
          <p:cNvSpPr>
            <a:spLocks noGrp="1"/>
          </p:cNvSpPr>
          <p:nvPr>
            <p:ph type="title"/>
          </p:nvPr>
        </p:nvSpPr>
        <p:spPr/>
        <p:txBody>
          <a:bodyPr/>
          <a:lstStyle/>
          <a:p>
            <a:r>
              <a:rPr lang="en-US" dirty="0"/>
              <a:t>802.11b channels</a:t>
            </a:r>
          </a:p>
        </p:txBody>
      </p:sp>
      <p:sp>
        <p:nvSpPr>
          <p:cNvPr id="3" name="Content Placeholder 2">
            <a:extLst>
              <a:ext uri="{FF2B5EF4-FFF2-40B4-BE49-F238E27FC236}">
                <a16:creationId xmlns:a16="http://schemas.microsoft.com/office/drawing/2014/main" id="{C666B121-5956-40C3-BD5B-AE078D618C70}"/>
              </a:ext>
            </a:extLst>
          </p:cNvPr>
          <p:cNvSpPr>
            <a:spLocks noGrp="1"/>
          </p:cNvSpPr>
          <p:nvPr>
            <p:ph idx="1"/>
          </p:nvPr>
        </p:nvSpPr>
        <p:spPr>
          <a:xfrm>
            <a:off x="929640" y="1368425"/>
            <a:ext cx="10515600" cy="4351338"/>
          </a:xfrm>
        </p:spPr>
        <p:txBody>
          <a:bodyPr/>
          <a:lstStyle/>
          <a:p>
            <a:r>
              <a:rPr lang="en-US" dirty="0">
                <a:latin typeface="+mj-lt"/>
              </a:rPr>
              <a:t>14 channels total</a:t>
            </a:r>
          </a:p>
          <a:p>
            <a:pPr lvl="1"/>
            <a:r>
              <a:rPr lang="en-US" dirty="0">
                <a:latin typeface="+mj-lt"/>
              </a:rPr>
              <a:t>1-11 for US</a:t>
            </a:r>
          </a:p>
          <a:p>
            <a:pPr lvl="1"/>
            <a:r>
              <a:rPr lang="en-US" dirty="0">
                <a:latin typeface="+mj-lt"/>
              </a:rPr>
              <a:t>1-13 for most of the rest of the world</a:t>
            </a:r>
          </a:p>
          <a:p>
            <a:pPr lvl="1"/>
            <a:r>
              <a:rPr lang="en-US" dirty="0">
                <a:latin typeface="+mj-lt"/>
              </a:rPr>
              <a:t>1-14 for Japan (but 14 only for 802.11b)</a:t>
            </a:r>
          </a:p>
          <a:p>
            <a:r>
              <a:rPr lang="en-US" dirty="0">
                <a:latin typeface="+mj-lt"/>
              </a:rPr>
              <a:t>22 MHz channels</a:t>
            </a:r>
          </a:p>
          <a:p>
            <a:pPr lvl="1"/>
            <a:r>
              <a:rPr lang="en-US" dirty="0">
                <a:latin typeface="+mj-lt"/>
              </a:rPr>
              <a:t>5 MHz spacing -&gt; significant channel overlap</a:t>
            </a:r>
          </a:p>
          <a:p>
            <a:pPr lvl="1"/>
            <a:r>
              <a:rPr lang="en-US" dirty="0">
                <a:latin typeface="+mj-lt"/>
              </a:rPr>
              <a:t>Channels 1, 6, and 11 can be used without overlap</a:t>
            </a:r>
          </a:p>
        </p:txBody>
      </p:sp>
      <p:sp>
        <p:nvSpPr>
          <p:cNvPr id="4" name="Slide Number Placeholder 3">
            <a:extLst>
              <a:ext uri="{FF2B5EF4-FFF2-40B4-BE49-F238E27FC236}">
                <a16:creationId xmlns:a16="http://schemas.microsoft.com/office/drawing/2014/main" id="{C011F032-9014-4CC9-B485-A2A85506F7C8}"/>
              </a:ext>
            </a:extLst>
          </p:cNvPr>
          <p:cNvSpPr>
            <a:spLocks noGrp="1"/>
          </p:cNvSpPr>
          <p:nvPr>
            <p:ph type="sldNum" sz="quarter" idx="12"/>
          </p:nvPr>
        </p:nvSpPr>
        <p:spPr/>
        <p:txBody>
          <a:bodyPr/>
          <a:lstStyle/>
          <a:p>
            <a:fld id="{0778C724-3839-4D76-A707-B4C23905D055}" type="slidenum">
              <a:rPr lang="en-US" smtClean="0"/>
              <a:t>15</a:t>
            </a:fld>
            <a:endParaRPr lang="en-US"/>
          </a:p>
        </p:txBody>
      </p:sp>
      <p:pic>
        <p:nvPicPr>
          <p:cNvPr id="2050" name="Picture 2">
            <a:extLst>
              <a:ext uri="{FF2B5EF4-FFF2-40B4-BE49-F238E27FC236}">
                <a16:creationId xmlns:a16="http://schemas.microsoft.com/office/drawing/2014/main" id="{6CD5EB28-7914-4602-88A3-B0F2E0FC7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53" y="4105275"/>
            <a:ext cx="10842881"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06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388C-75ED-43EB-9AB3-E1FE18276A0A}"/>
              </a:ext>
            </a:extLst>
          </p:cNvPr>
          <p:cNvSpPr>
            <a:spLocks noGrp="1"/>
          </p:cNvSpPr>
          <p:nvPr>
            <p:ph type="title"/>
          </p:nvPr>
        </p:nvSpPr>
        <p:spPr>
          <a:xfrm>
            <a:off x="607594" y="71040"/>
            <a:ext cx="10515600" cy="1325563"/>
          </a:xfrm>
        </p:spPr>
        <p:txBody>
          <a:bodyPr/>
          <a:lstStyle/>
          <a:p>
            <a:r>
              <a:rPr lang="en-US" dirty="0"/>
              <a:t>OFDM enables higher throughput</a:t>
            </a:r>
          </a:p>
        </p:txBody>
      </p:sp>
      <p:sp>
        <p:nvSpPr>
          <p:cNvPr id="3" name="Content Placeholder 2">
            <a:extLst>
              <a:ext uri="{FF2B5EF4-FFF2-40B4-BE49-F238E27FC236}">
                <a16:creationId xmlns:a16="http://schemas.microsoft.com/office/drawing/2014/main" id="{51519355-1073-4EA8-B05D-8A9BE49F1B72}"/>
              </a:ext>
            </a:extLst>
          </p:cNvPr>
          <p:cNvSpPr>
            <a:spLocks noGrp="1"/>
          </p:cNvSpPr>
          <p:nvPr>
            <p:ph idx="1"/>
          </p:nvPr>
        </p:nvSpPr>
        <p:spPr>
          <a:xfrm>
            <a:off x="607594" y="1143000"/>
            <a:ext cx="10972799" cy="2805112"/>
          </a:xfrm>
        </p:spPr>
        <p:txBody>
          <a:bodyPr>
            <a:normAutofit lnSpcReduction="10000"/>
          </a:bodyPr>
          <a:lstStyle/>
          <a:p>
            <a:r>
              <a:rPr lang="en-US" dirty="0">
                <a:latin typeface="+mj-lt"/>
              </a:rPr>
              <a:t>Replace DSSS with</a:t>
            </a:r>
            <a:br>
              <a:rPr lang="en-US" dirty="0">
                <a:latin typeface="+mj-lt"/>
              </a:rPr>
            </a:br>
            <a:r>
              <a:rPr lang="en-US" dirty="0">
                <a:latin typeface="+mj-lt"/>
              </a:rPr>
              <a:t>Orthogonal Frequency Division Multiplexing</a:t>
            </a:r>
          </a:p>
          <a:p>
            <a:pPr lvl="1"/>
            <a:endParaRPr lang="en-US" dirty="0">
              <a:latin typeface="+mj-lt"/>
            </a:endParaRPr>
          </a:p>
          <a:p>
            <a:r>
              <a:rPr lang="en-US" dirty="0">
                <a:latin typeface="+mj-lt"/>
              </a:rPr>
              <a:t>OFDM idea</a:t>
            </a:r>
          </a:p>
          <a:p>
            <a:pPr lvl="1"/>
            <a:r>
              <a:rPr lang="en-US" dirty="0">
                <a:latin typeface="+mj-lt"/>
              </a:rPr>
              <a:t>Split band into a number of narrow subcarriers</a:t>
            </a:r>
          </a:p>
          <a:p>
            <a:pPr lvl="1"/>
            <a:r>
              <a:rPr lang="en-US" dirty="0">
                <a:latin typeface="+mj-lt"/>
              </a:rPr>
              <a:t>Subcarriers are spaced so that they don’t interfere</a:t>
            </a:r>
          </a:p>
          <a:p>
            <a:pPr lvl="1"/>
            <a:r>
              <a:rPr lang="en-US" dirty="0">
                <a:latin typeface="+mj-lt"/>
              </a:rPr>
              <a:t>Transmit on multiple subcarriers at once to increase throughput</a:t>
            </a:r>
          </a:p>
          <a:p>
            <a:pPr lvl="1"/>
            <a:endParaRPr lang="en-US" dirty="0"/>
          </a:p>
        </p:txBody>
      </p:sp>
      <p:grpSp>
        <p:nvGrpSpPr>
          <p:cNvPr id="13" name="Group 12">
            <a:extLst>
              <a:ext uri="{FF2B5EF4-FFF2-40B4-BE49-F238E27FC236}">
                <a16:creationId xmlns:a16="http://schemas.microsoft.com/office/drawing/2014/main" id="{7552B2EE-CDFB-47FC-B4C3-9579C2BDB498}"/>
              </a:ext>
            </a:extLst>
          </p:cNvPr>
          <p:cNvGrpSpPr/>
          <p:nvPr/>
        </p:nvGrpSpPr>
        <p:grpSpPr>
          <a:xfrm>
            <a:off x="361608" y="3948112"/>
            <a:ext cx="5526506" cy="2590800"/>
            <a:chOff x="607594" y="3948112"/>
            <a:chExt cx="5526506" cy="2590800"/>
          </a:xfrm>
        </p:grpSpPr>
        <p:pic>
          <p:nvPicPr>
            <p:cNvPr id="6" name="Picture 5">
              <a:extLst>
                <a:ext uri="{FF2B5EF4-FFF2-40B4-BE49-F238E27FC236}">
                  <a16:creationId xmlns:a16="http://schemas.microsoft.com/office/drawing/2014/main" id="{E62A0C22-9AFE-4AD0-877C-CD66B6C554C3}"/>
                </a:ext>
              </a:extLst>
            </p:cNvPr>
            <p:cNvPicPr>
              <a:picLocks noChangeAspect="1"/>
            </p:cNvPicPr>
            <p:nvPr/>
          </p:nvPicPr>
          <p:blipFill rotWithShape="1">
            <a:blip r:embed="rId2"/>
            <a:srcRect r="20267"/>
            <a:stretch/>
          </p:blipFill>
          <p:spPr>
            <a:xfrm>
              <a:off x="607594" y="3948112"/>
              <a:ext cx="5526506" cy="2590800"/>
            </a:xfrm>
            <a:prstGeom prst="rect">
              <a:avLst/>
            </a:prstGeom>
          </p:spPr>
        </p:pic>
        <p:sp>
          <p:nvSpPr>
            <p:cNvPr id="12" name="Rectangle 11">
              <a:extLst>
                <a:ext uri="{FF2B5EF4-FFF2-40B4-BE49-F238E27FC236}">
                  <a16:creationId xmlns:a16="http://schemas.microsoft.com/office/drawing/2014/main" id="{9212B5CC-70DD-4762-9E29-87C7328EA391}"/>
                </a:ext>
              </a:extLst>
            </p:cNvPr>
            <p:cNvSpPr/>
            <p:nvPr/>
          </p:nvSpPr>
          <p:spPr>
            <a:xfrm>
              <a:off x="4786896" y="4523581"/>
              <a:ext cx="1347204" cy="96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DB55A3F-6117-4D82-B939-11B0440E6FFC}"/>
              </a:ext>
            </a:extLst>
          </p:cNvPr>
          <p:cNvGrpSpPr/>
          <p:nvPr/>
        </p:nvGrpSpPr>
        <p:grpSpPr>
          <a:xfrm>
            <a:off x="5888114" y="3948112"/>
            <a:ext cx="5692279" cy="2590800"/>
            <a:chOff x="3867330" y="6629400"/>
            <a:chExt cx="5692279" cy="2590800"/>
          </a:xfrm>
        </p:grpSpPr>
        <p:pic>
          <p:nvPicPr>
            <p:cNvPr id="8" name="Picture 7">
              <a:extLst>
                <a:ext uri="{FF2B5EF4-FFF2-40B4-BE49-F238E27FC236}">
                  <a16:creationId xmlns:a16="http://schemas.microsoft.com/office/drawing/2014/main" id="{985BCE19-40E5-444A-B973-CF7E879A14D9}"/>
                </a:ext>
              </a:extLst>
            </p:cNvPr>
            <p:cNvPicPr>
              <a:picLocks noChangeAspect="1"/>
            </p:cNvPicPr>
            <p:nvPr/>
          </p:nvPicPr>
          <p:blipFill rotWithShape="1">
            <a:blip r:embed="rId3"/>
            <a:srcRect r="20700"/>
            <a:stretch/>
          </p:blipFill>
          <p:spPr>
            <a:xfrm>
              <a:off x="3867330" y="6629400"/>
              <a:ext cx="5692279" cy="2590800"/>
            </a:xfrm>
            <a:prstGeom prst="rect">
              <a:avLst/>
            </a:prstGeom>
          </p:spPr>
        </p:pic>
        <p:sp>
          <p:nvSpPr>
            <p:cNvPr id="9" name="Rectangle 8">
              <a:extLst>
                <a:ext uri="{FF2B5EF4-FFF2-40B4-BE49-F238E27FC236}">
                  <a16:creationId xmlns:a16="http://schemas.microsoft.com/office/drawing/2014/main" id="{FDB4B85D-96F0-4452-81E7-07E1D47541EC}"/>
                </a:ext>
              </a:extLst>
            </p:cNvPr>
            <p:cNvSpPr/>
            <p:nvPr/>
          </p:nvSpPr>
          <p:spPr>
            <a:xfrm>
              <a:off x="8086409" y="8257381"/>
              <a:ext cx="1473200" cy="96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18B16C-D527-404F-BCB3-10753BEAB78C}"/>
                </a:ext>
              </a:extLst>
            </p:cNvPr>
            <p:cNvSpPr/>
            <p:nvPr/>
          </p:nvSpPr>
          <p:spPr>
            <a:xfrm>
              <a:off x="9377205" y="7559674"/>
              <a:ext cx="182404" cy="36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A4EB4462-0D0A-4E2E-AE7B-D0B0272E4792}"/>
              </a:ext>
            </a:extLst>
          </p:cNvPr>
          <p:cNvSpPr>
            <a:spLocks noGrp="1"/>
          </p:cNvSpPr>
          <p:nvPr>
            <p:ph type="sldNum" sz="quarter" idx="12"/>
          </p:nvPr>
        </p:nvSpPr>
        <p:spPr/>
        <p:txBody>
          <a:bodyPr/>
          <a:lstStyle/>
          <a:p>
            <a:fld id="{0778C724-3839-4D76-A707-B4C23905D055}" type="slidenum">
              <a:rPr lang="en-US" smtClean="0"/>
              <a:t>16</a:t>
            </a:fld>
            <a:endParaRPr lang="en-US" dirty="0"/>
          </a:p>
        </p:txBody>
      </p:sp>
      <p:pic>
        <p:nvPicPr>
          <p:cNvPr id="14" name="Picture 13">
            <a:extLst>
              <a:ext uri="{FF2B5EF4-FFF2-40B4-BE49-F238E27FC236}">
                <a16:creationId xmlns:a16="http://schemas.microsoft.com/office/drawing/2014/main" id="{086AD5EA-9CAD-995F-6CE4-99F49E699D88}"/>
              </a:ext>
            </a:extLst>
          </p:cNvPr>
          <p:cNvPicPr>
            <a:picLocks noChangeAspect="1"/>
          </p:cNvPicPr>
          <p:nvPr/>
        </p:nvPicPr>
        <p:blipFill>
          <a:blip r:embed="rId4"/>
          <a:stretch>
            <a:fillRect/>
          </a:stretch>
        </p:blipFill>
        <p:spPr>
          <a:xfrm>
            <a:off x="8000627" y="-24607"/>
            <a:ext cx="4213131" cy="1917701"/>
          </a:xfrm>
          <a:prstGeom prst="rect">
            <a:avLst/>
          </a:prstGeom>
        </p:spPr>
      </p:pic>
      <p:sp>
        <p:nvSpPr>
          <p:cNvPr id="15" name="TextBox 14">
            <a:extLst>
              <a:ext uri="{FF2B5EF4-FFF2-40B4-BE49-F238E27FC236}">
                <a16:creationId xmlns:a16="http://schemas.microsoft.com/office/drawing/2014/main" id="{5B23AD77-DFBF-C679-7468-62C3275989F7}"/>
              </a:ext>
            </a:extLst>
          </p:cNvPr>
          <p:cNvSpPr txBox="1"/>
          <p:nvPr/>
        </p:nvSpPr>
        <p:spPr>
          <a:xfrm>
            <a:off x="9322726" y="1856343"/>
            <a:ext cx="1568931" cy="369332"/>
          </a:xfrm>
          <a:prstGeom prst="rect">
            <a:avLst/>
          </a:prstGeom>
          <a:noFill/>
        </p:spPr>
        <p:txBody>
          <a:bodyPr wrap="square" rtlCol="0">
            <a:spAutoFit/>
          </a:bodyPr>
          <a:lstStyle/>
          <a:p>
            <a:pPr algn="ctr"/>
            <a:r>
              <a:rPr lang="en-US" i="1" dirty="0">
                <a:solidFill>
                  <a:schemeClr val="bg1">
                    <a:lumMod val="50000"/>
                  </a:schemeClr>
                </a:solidFill>
                <a:latin typeface="Seravek Light"/>
                <a:cs typeface="Seravek Light"/>
              </a:rPr>
              <a:t>Recall DSSS</a:t>
            </a:r>
          </a:p>
        </p:txBody>
      </p:sp>
      <p:sp>
        <p:nvSpPr>
          <p:cNvPr id="16" name="Rectangle 15">
            <a:extLst>
              <a:ext uri="{FF2B5EF4-FFF2-40B4-BE49-F238E27FC236}">
                <a16:creationId xmlns:a16="http://schemas.microsoft.com/office/drawing/2014/main" id="{FAF25DBE-3A01-2706-84B9-DBB9259EFEC7}"/>
              </a:ext>
            </a:extLst>
          </p:cNvPr>
          <p:cNvSpPr/>
          <p:nvPr/>
        </p:nvSpPr>
        <p:spPr>
          <a:xfrm>
            <a:off x="8000627" y="24924"/>
            <a:ext cx="4147926" cy="2200752"/>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1377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388C-75ED-43EB-9AB3-E1FE18276A0A}"/>
              </a:ext>
            </a:extLst>
          </p:cNvPr>
          <p:cNvSpPr>
            <a:spLocks noGrp="1"/>
          </p:cNvSpPr>
          <p:nvPr>
            <p:ph type="title"/>
          </p:nvPr>
        </p:nvSpPr>
        <p:spPr>
          <a:xfrm>
            <a:off x="836192" y="107011"/>
            <a:ext cx="10515600" cy="1325563"/>
          </a:xfrm>
        </p:spPr>
        <p:txBody>
          <a:bodyPr/>
          <a:lstStyle/>
          <a:p>
            <a:r>
              <a:rPr lang="en-US" dirty="0"/>
              <a:t>OFDM higher throughput at complexity cost</a:t>
            </a:r>
          </a:p>
        </p:txBody>
      </p:sp>
      <p:sp>
        <p:nvSpPr>
          <p:cNvPr id="3" name="Content Placeholder 2">
            <a:extLst>
              <a:ext uri="{FF2B5EF4-FFF2-40B4-BE49-F238E27FC236}">
                <a16:creationId xmlns:a16="http://schemas.microsoft.com/office/drawing/2014/main" id="{51519355-1073-4EA8-B05D-8A9BE49F1B72}"/>
              </a:ext>
            </a:extLst>
          </p:cNvPr>
          <p:cNvSpPr>
            <a:spLocks noGrp="1"/>
          </p:cNvSpPr>
          <p:nvPr>
            <p:ph idx="1"/>
          </p:nvPr>
        </p:nvSpPr>
        <p:spPr>
          <a:xfrm>
            <a:off x="607594" y="1143000"/>
            <a:ext cx="10972799" cy="5029200"/>
          </a:xfrm>
        </p:spPr>
        <p:txBody>
          <a:bodyPr/>
          <a:lstStyle/>
          <a:p>
            <a:r>
              <a:rPr lang="en-US" dirty="0">
                <a:latin typeface="+mj-lt"/>
              </a:rPr>
              <a:t>Receivers collect signal from entire channel</a:t>
            </a:r>
          </a:p>
          <a:p>
            <a:pPr lvl="1"/>
            <a:r>
              <a:rPr lang="en-US" dirty="0">
                <a:latin typeface="+mj-lt"/>
              </a:rPr>
              <a:t>And then can split it apart to gain the data on each subcarrier</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latin typeface="+mj-lt"/>
              </a:rPr>
              <a:t>Tradeoffs</a:t>
            </a:r>
          </a:p>
          <a:p>
            <a:pPr lvl="1"/>
            <a:r>
              <a:rPr lang="en-US" dirty="0">
                <a:latin typeface="+mj-lt"/>
              </a:rPr>
              <a:t>Benefits: more throughput, still robust against narrowband interference</a:t>
            </a:r>
          </a:p>
          <a:p>
            <a:pPr lvl="1"/>
            <a:r>
              <a:rPr lang="en-US" dirty="0">
                <a:latin typeface="+mj-lt"/>
              </a:rPr>
              <a:t>Costs: more complicated and sensitive radio design</a:t>
            </a:r>
          </a:p>
        </p:txBody>
      </p:sp>
      <p:sp>
        <p:nvSpPr>
          <p:cNvPr id="4" name="Slide Number Placeholder 3">
            <a:extLst>
              <a:ext uri="{FF2B5EF4-FFF2-40B4-BE49-F238E27FC236}">
                <a16:creationId xmlns:a16="http://schemas.microsoft.com/office/drawing/2014/main" id="{A4EB4462-0D0A-4E2E-AE7B-D0B0272E4792}"/>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6" name="Picture 5">
            <a:extLst>
              <a:ext uri="{FF2B5EF4-FFF2-40B4-BE49-F238E27FC236}">
                <a16:creationId xmlns:a16="http://schemas.microsoft.com/office/drawing/2014/main" id="{727CA94C-7197-400D-B2A1-2AF06C0B97D8}"/>
              </a:ext>
            </a:extLst>
          </p:cNvPr>
          <p:cNvPicPr>
            <a:picLocks noChangeAspect="1"/>
          </p:cNvPicPr>
          <p:nvPr/>
        </p:nvPicPr>
        <p:blipFill>
          <a:blip r:embed="rId2"/>
          <a:stretch>
            <a:fillRect/>
          </a:stretch>
        </p:blipFill>
        <p:spPr>
          <a:xfrm>
            <a:off x="3159883" y="2187430"/>
            <a:ext cx="5868219" cy="2076740"/>
          </a:xfrm>
          <a:prstGeom prst="rect">
            <a:avLst/>
          </a:prstGeom>
        </p:spPr>
      </p:pic>
    </p:spTree>
    <p:extLst>
      <p:ext uri="{BB962C8B-B14F-4D97-AF65-F5344CB8AC3E}">
        <p14:creationId xmlns:p14="http://schemas.microsoft.com/office/powerpoint/2010/main" val="332633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1958-A5BC-4853-9902-4F4C48B7DA08}"/>
              </a:ext>
            </a:extLst>
          </p:cNvPr>
          <p:cNvSpPr>
            <a:spLocks noGrp="1"/>
          </p:cNvSpPr>
          <p:nvPr>
            <p:ph type="title"/>
          </p:nvPr>
        </p:nvSpPr>
        <p:spPr/>
        <p:txBody>
          <a:bodyPr/>
          <a:lstStyle/>
          <a:p>
            <a:r>
              <a:rPr lang="en-US" dirty="0"/>
              <a:t>802.11a (1999)</a:t>
            </a:r>
          </a:p>
        </p:txBody>
      </p:sp>
      <p:sp>
        <p:nvSpPr>
          <p:cNvPr id="3" name="Content Placeholder 2">
            <a:extLst>
              <a:ext uri="{FF2B5EF4-FFF2-40B4-BE49-F238E27FC236}">
                <a16:creationId xmlns:a16="http://schemas.microsoft.com/office/drawing/2014/main" id="{C666B121-5956-40C3-BD5B-AE078D618C70}"/>
              </a:ext>
            </a:extLst>
          </p:cNvPr>
          <p:cNvSpPr>
            <a:spLocks noGrp="1"/>
          </p:cNvSpPr>
          <p:nvPr>
            <p:ph idx="1"/>
          </p:nvPr>
        </p:nvSpPr>
        <p:spPr/>
        <p:txBody>
          <a:bodyPr/>
          <a:lstStyle/>
          <a:p>
            <a:r>
              <a:rPr lang="en-US" dirty="0">
                <a:latin typeface="+mj-lt"/>
              </a:rPr>
              <a:t>Applied OFDM techniques on the 5 GHz band</a:t>
            </a:r>
          </a:p>
          <a:p>
            <a:pPr lvl="1"/>
            <a:r>
              <a:rPr lang="en-US" dirty="0">
                <a:latin typeface="+mj-lt"/>
              </a:rPr>
              <a:t>Enabled more data throughput 54 Mbps (compare to 11 Mbps for 802.11b)</a:t>
            </a:r>
          </a:p>
          <a:p>
            <a:pPr lvl="1"/>
            <a:endParaRPr lang="en-US" dirty="0">
              <a:latin typeface="+mj-lt"/>
            </a:endParaRPr>
          </a:p>
          <a:p>
            <a:r>
              <a:rPr lang="en-US" dirty="0">
                <a:latin typeface="+mj-lt"/>
              </a:rPr>
              <a:t>Multiple rates available</a:t>
            </a:r>
          </a:p>
          <a:p>
            <a:pPr lvl="1"/>
            <a:r>
              <a:rPr lang="en-US" dirty="0">
                <a:latin typeface="+mj-lt"/>
              </a:rPr>
              <a:t>BPSK/QPSK/QAM over OFDM</a:t>
            </a:r>
          </a:p>
          <a:p>
            <a:pPr lvl="1"/>
            <a:r>
              <a:rPr lang="en-US" dirty="0">
                <a:latin typeface="+mj-lt"/>
              </a:rPr>
              <a:t>Quadrature Amplitude Modulation (QAM)</a:t>
            </a:r>
          </a:p>
          <a:p>
            <a:pPr lvl="1"/>
            <a:endParaRPr lang="en-US" dirty="0">
              <a:latin typeface="+mj-lt"/>
            </a:endParaRPr>
          </a:p>
          <a:p>
            <a:r>
              <a:rPr lang="en-US" dirty="0">
                <a:latin typeface="+mj-lt"/>
              </a:rPr>
              <a:t>Never reached widespread adoption</a:t>
            </a:r>
          </a:p>
          <a:p>
            <a:pPr lvl="1"/>
            <a:r>
              <a:rPr lang="en-US" dirty="0">
                <a:latin typeface="+mj-lt"/>
              </a:rPr>
              <a:t>Regulatory hurdles in some regions</a:t>
            </a:r>
          </a:p>
          <a:p>
            <a:pPr lvl="1"/>
            <a:r>
              <a:rPr lang="en-US" dirty="0">
                <a:latin typeface="+mj-lt"/>
              </a:rPr>
              <a:t>More complicated hardware delayed it</a:t>
            </a:r>
          </a:p>
          <a:p>
            <a:pPr lvl="1"/>
            <a:endParaRPr lang="en-US" dirty="0"/>
          </a:p>
        </p:txBody>
      </p:sp>
      <p:sp>
        <p:nvSpPr>
          <p:cNvPr id="4" name="Slide Number Placeholder 3">
            <a:extLst>
              <a:ext uri="{FF2B5EF4-FFF2-40B4-BE49-F238E27FC236}">
                <a16:creationId xmlns:a16="http://schemas.microsoft.com/office/drawing/2014/main" id="{C011F032-9014-4CC9-B485-A2A85506F7C8}"/>
              </a:ext>
            </a:extLst>
          </p:cNvPr>
          <p:cNvSpPr>
            <a:spLocks noGrp="1"/>
          </p:cNvSpPr>
          <p:nvPr>
            <p:ph type="sldNum" sz="quarter" idx="12"/>
          </p:nvPr>
        </p:nvSpPr>
        <p:spPr/>
        <p:txBody>
          <a:bodyPr/>
          <a:lstStyle/>
          <a:p>
            <a:fld id="{0778C724-3839-4D76-A707-B4C23905D055}" type="slidenum">
              <a:rPr lang="en-US" smtClean="0"/>
              <a:t>18</a:t>
            </a:fld>
            <a:endParaRPr lang="en-US"/>
          </a:p>
        </p:txBody>
      </p:sp>
      <p:pic>
        <p:nvPicPr>
          <p:cNvPr id="6" name="Picture 5">
            <a:extLst>
              <a:ext uri="{FF2B5EF4-FFF2-40B4-BE49-F238E27FC236}">
                <a16:creationId xmlns:a16="http://schemas.microsoft.com/office/drawing/2014/main" id="{F502A700-598A-45D1-8FAF-D31FAD8F0489}"/>
              </a:ext>
            </a:extLst>
          </p:cNvPr>
          <p:cNvPicPr>
            <a:picLocks noChangeAspect="1"/>
          </p:cNvPicPr>
          <p:nvPr/>
        </p:nvPicPr>
        <p:blipFill>
          <a:blip r:embed="rId2"/>
          <a:stretch>
            <a:fillRect/>
          </a:stretch>
        </p:blipFill>
        <p:spPr>
          <a:xfrm>
            <a:off x="7610466" y="2782704"/>
            <a:ext cx="4222848" cy="3710171"/>
          </a:xfrm>
          <a:prstGeom prst="rect">
            <a:avLst/>
          </a:prstGeom>
        </p:spPr>
      </p:pic>
    </p:spTree>
    <p:extLst>
      <p:ext uri="{BB962C8B-B14F-4D97-AF65-F5344CB8AC3E}">
        <p14:creationId xmlns:p14="http://schemas.microsoft.com/office/powerpoint/2010/main" val="2140289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1958-A5BC-4853-9902-4F4C48B7DA08}"/>
              </a:ext>
            </a:extLst>
          </p:cNvPr>
          <p:cNvSpPr>
            <a:spLocks noGrp="1"/>
          </p:cNvSpPr>
          <p:nvPr>
            <p:ph type="title"/>
          </p:nvPr>
        </p:nvSpPr>
        <p:spPr/>
        <p:txBody>
          <a:bodyPr/>
          <a:lstStyle/>
          <a:p>
            <a:r>
              <a:rPr lang="en-US" dirty="0"/>
              <a:t>802.11a channels</a:t>
            </a:r>
          </a:p>
        </p:txBody>
      </p:sp>
      <p:sp>
        <p:nvSpPr>
          <p:cNvPr id="3" name="Content Placeholder 2">
            <a:extLst>
              <a:ext uri="{FF2B5EF4-FFF2-40B4-BE49-F238E27FC236}">
                <a16:creationId xmlns:a16="http://schemas.microsoft.com/office/drawing/2014/main" id="{C666B121-5956-40C3-BD5B-AE078D618C70}"/>
              </a:ext>
            </a:extLst>
          </p:cNvPr>
          <p:cNvSpPr>
            <a:spLocks noGrp="1"/>
          </p:cNvSpPr>
          <p:nvPr>
            <p:ph idx="1"/>
          </p:nvPr>
        </p:nvSpPr>
        <p:spPr>
          <a:xfrm>
            <a:off x="836194" y="1455974"/>
            <a:ext cx="10515600" cy="4351338"/>
          </a:xfrm>
        </p:spPr>
        <p:txBody>
          <a:bodyPr/>
          <a:lstStyle/>
          <a:p>
            <a:r>
              <a:rPr lang="en-US" dirty="0">
                <a:latin typeface="+mj-lt"/>
              </a:rPr>
              <a:t>802.11a did </a:t>
            </a:r>
            <a:r>
              <a:rPr lang="en-US" b="1" dirty="0">
                <a:latin typeface="+mj-lt"/>
              </a:rPr>
              <a:t>promote</a:t>
            </a:r>
            <a:r>
              <a:rPr lang="en-US" dirty="0">
                <a:latin typeface="+mj-lt"/>
              </a:rPr>
              <a:t> the use of 5 GHz band</a:t>
            </a:r>
          </a:p>
          <a:p>
            <a:pPr lvl="1"/>
            <a:r>
              <a:rPr lang="en-US" dirty="0">
                <a:latin typeface="+mj-lt"/>
              </a:rPr>
              <a:t>Several 20 MHz channels with no overlap </a:t>
            </a:r>
          </a:p>
          <a:p>
            <a:pPr lvl="1"/>
            <a:r>
              <a:rPr lang="en-US" dirty="0">
                <a:latin typeface="+mj-lt"/>
              </a:rPr>
              <a:t>Big increase from “three” channels of 2.4 GHz</a:t>
            </a:r>
          </a:p>
          <a:p>
            <a:pPr lvl="1"/>
            <a:r>
              <a:rPr lang="en-US" dirty="0">
                <a:latin typeface="+mj-lt"/>
              </a:rPr>
              <a:t>Various regional rules on a number of different channels</a:t>
            </a:r>
          </a:p>
          <a:p>
            <a:pPr lvl="2"/>
            <a:r>
              <a:rPr lang="en-US" dirty="0">
                <a:latin typeface="+mj-lt"/>
              </a:rPr>
              <a:t>Needs to avoid frequencies in use by existing radar deployments</a:t>
            </a:r>
          </a:p>
          <a:p>
            <a:pPr lvl="2"/>
            <a:r>
              <a:rPr lang="en-US" dirty="0">
                <a:latin typeface="+mj-lt"/>
              </a:rPr>
              <a:t>Orange channels aren’t used, except for enterprise</a:t>
            </a:r>
          </a:p>
        </p:txBody>
      </p:sp>
      <p:sp>
        <p:nvSpPr>
          <p:cNvPr id="4" name="Slide Number Placeholder 3">
            <a:extLst>
              <a:ext uri="{FF2B5EF4-FFF2-40B4-BE49-F238E27FC236}">
                <a16:creationId xmlns:a16="http://schemas.microsoft.com/office/drawing/2014/main" id="{C011F032-9014-4CC9-B485-A2A85506F7C8}"/>
              </a:ext>
            </a:extLst>
          </p:cNvPr>
          <p:cNvSpPr>
            <a:spLocks noGrp="1"/>
          </p:cNvSpPr>
          <p:nvPr>
            <p:ph type="sldNum" sz="quarter" idx="12"/>
          </p:nvPr>
        </p:nvSpPr>
        <p:spPr/>
        <p:txBody>
          <a:bodyPr/>
          <a:lstStyle/>
          <a:p>
            <a:fld id="{0778C724-3839-4D76-A707-B4C23905D055}" type="slidenum">
              <a:rPr lang="en-US" smtClean="0"/>
              <a:t>19</a:t>
            </a:fld>
            <a:endParaRPr lang="en-US"/>
          </a:p>
        </p:txBody>
      </p:sp>
      <p:grpSp>
        <p:nvGrpSpPr>
          <p:cNvPr id="6" name="Group 5">
            <a:extLst>
              <a:ext uri="{FF2B5EF4-FFF2-40B4-BE49-F238E27FC236}">
                <a16:creationId xmlns:a16="http://schemas.microsoft.com/office/drawing/2014/main" id="{2BB1417D-086C-4BC8-AEA2-CFE81FBD4308}"/>
              </a:ext>
            </a:extLst>
          </p:cNvPr>
          <p:cNvGrpSpPr/>
          <p:nvPr/>
        </p:nvGrpSpPr>
        <p:grpSpPr>
          <a:xfrm>
            <a:off x="1155138" y="3969478"/>
            <a:ext cx="9877712" cy="2202722"/>
            <a:chOff x="1029773" y="2533197"/>
            <a:chExt cx="9877712" cy="2202722"/>
          </a:xfrm>
        </p:grpSpPr>
        <p:pic>
          <p:nvPicPr>
            <p:cNvPr id="3074" name="Picture 2">
              <a:extLst>
                <a:ext uri="{FF2B5EF4-FFF2-40B4-BE49-F238E27FC236}">
                  <a16:creationId xmlns:a16="http://schemas.microsoft.com/office/drawing/2014/main" id="{7C0026E9-60E7-431B-8B74-65142587B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97" r="1359" b="44350"/>
            <a:stretch/>
          </p:blipFill>
          <p:spPr bwMode="auto">
            <a:xfrm>
              <a:off x="1029773" y="2533197"/>
              <a:ext cx="9877712" cy="22027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CBC65A-A324-47A0-8F92-3080D388DBB2}"/>
                </a:ext>
              </a:extLst>
            </p:cNvPr>
            <p:cNvSpPr/>
            <p:nvPr/>
          </p:nvSpPr>
          <p:spPr>
            <a:xfrm>
              <a:off x="10805885" y="3554819"/>
              <a:ext cx="1016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186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047000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D7FB-4037-4069-A0B1-F794F21FF458}"/>
              </a:ext>
            </a:extLst>
          </p:cNvPr>
          <p:cNvSpPr>
            <a:spLocks noGrp="1"/>
          </p:cNvSpPr>
          <p:nvPr>
            <p:ph type="title"/>
          </p:nvPr>
        </p:nvSpPr>
        <p:spPr/>
        <p:txBody>
          <a:bodyPr/>
          <a:lstStyle/>
          <a:p>
            <a:r>
              <a:rPr lang="en-US" dirty="0"/>
              <a:t>How do we increase throughput?</a:t>
            </a:r>
          </a:p>
        </p:txBody>
      </p:sp>
      <p:sp>
        <p:nvSpPr>
          <p:cNvPr id="3" name="Content Placeholder 2">
            <a:extLst>
              <a:ext uri="{FF2B5EF4-FFF2-40B4-BE49-F238E27FC236}">
                <a16:creationId xmlns:a16="http://schemas.microsoft.com/office/drawing/2014/main" id="{5D7C0394-542A-4B31-98E4-240F889415F7}"/>
              </a:ext>
            </a:extLst>
          </p:cNvPr>
          <p:cNvSpPr>
            <a:spLocks noGrp="1"/>
          </p:cNvSpPr>
          <p:nvPr>
            <p:ph idx="1"/>
          </p:nvPr>
        </p:nvSpPr>
        <p:spPr/>
        <p:txBody>
          <a:bodyPr/>
          <a:lstStyle/>
          <a:p>
            <a:r>
              <a:rPr lang="en-US" dirty="0">
                <a:latin typeface="+mj-lt"/>
              </a:rPr>
              <a:t>Wired world</a:t>
            </a:r>
          </a:p>
          <a:p>
            <a:pPr lvl="1"/>
            <a:r>
              <a:rPr lang="en-US" dirty="0">
                <a:latin typeface="+mj-lt"/>
              </a:rPr>
              <a:t>Add more wires in parallel</a:t>
            </a:r>
          </a:p>
          <a:p>
            <a:pPr lvl="1"/>
            <a:endParaRPr lang="en-US" dirty="0">
              <a:latin typeface="+mj-lt"/>
            </a:endParaRPr>
          </a:p>
          <a:p>
            <a:pPr lvl="1"/>
            <a:endParaRPr lang="en-US" dirty="0">
              <a:latin typeface="+mj-lt"/>
            </a:endParaRPr>
          </a:p>
          <a:p>
            <a:pPr lvl="1"/>
            <a:endParaRPr lang="en-US" dirty="0">
              <a:latin typeface="+mj-lt"/>
            </a:endParaRPr>
          </a:p>
          <a:p>
            <a:r>
              <a:rPr lang="en-US" dirty="0">
                <a:latin typeface="+mj-lt"/>
              </a:rPr>
              <a:t>Wireless world</a:t>
            </a:r>
          </a:p>
          <a:p>
            <a:pPr lvl="1"/>
            <a:r>
              <a:rPr lang="en-US" dirty="0">
                <a:latin typeface="+mj-lt"/>
              </a:rPr>
              <a:t>Add more antennas?</a:t>
            </a:r>
          </a:p>
        </p:txBody>
      </p:sp>
      <p:sp>
        <p:nvSpPr>
          <p:cNvPr id="4" name="Slide Number Placeholder 3">
            <a:extLst>
              <a:ext uri="{FF2B5EF4-FFF2-40B4-BE49-F238E27FC236}">
                <a16:creationId xmlns:a16="http://schemas.microsoft.com/office/drawing/2014/main" id="{4CB9C219-3288-4EC9-8897-3AE1B18AC581}"/>
              </a:ext>
            </a:extLst>
          </p:cNvPr>
          <p:cNvSpPr>
            <a:spLocks noGrp="1"/>
          </p:cNvSpPr>
          <p:nvPr>
            <p:ph type="sldNum" sz="quarter" idx="12"/>
          </p:nvPr>
        </p:nvSpPr>
        <p:spPr/>
        <p:txBody>
          <a:bodyPr/>
          <a:lstStyle/>
          <a:p>
            <a:fld id="{0778C724-3839-4D76-A707-B4C23905D055}" type="slidenum">
              <a:rPr lang="en-US" smtClean="0"/>
              <a:t>20</a:t>
            </a:fld>
            <a:endParaRPr lang="en-US"/>
          </a:p>
        </p:txBody>
      </p:sp>
      <p:pic>
        <p:nvPicPr>
          <p:cNvPr id="6" name="Picture 5">
            <a:extLst>
              <a:ext uri="{FF2B5EF4-FFF2-40B4-BE49-F238E27FC236}">
                <a16:creationId xmlns:a16="http://schemas.microsoft.com/office/drawing/2014/main" id="{C9ED0CA0-7EF5-4581-B093-D112D2BE4471}"/>
              </a:ext>
            </a:extLst>
          </p:cNvPr>
          <p:cNvPicPr>
            <a:picLocks noChangeAspect="1"/>
          </p:cNvPicPr>
          <p:nvPr/>
        </p:nvPicPr>
        <p:blipFill>
          <a:blip r:embed="rId2"/>
          <a:stretch>
            <a:fillRect/>
          </a:stretch>
        </p:blipFill>
        <p:spPr>
          <a:xfrm>
            <a:off x="5805096" y="1747060"/>
            <a:ext cx="5611008" cy="3600953"/>
          </a:xfrm>
          <a:prstGeom prst="rect">
            <a:avLst/>
          </a:prstGeom>
        </p:spPr>
      </p:pic>
    </p:spTree>
    <p:extLst>
      <p:ext uri="{BB962C8B-B14F-4D97-AF65-F5344CB8AC3E}">
        <p14:creationId xmlns:p14="http://schemas.microsoft.com/office/powerpoint/2010/main" val="332019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607E-7C64-461F-8EC8-340FF41ADCDB}"/>
              </a:ext>
            </a:extLst>
          </p:cNvPr>
          <p:cNvSpPr>
            <a:spLocks noGrp="1"/>
          </p:cNvSpPr>
          <p:nvPr>
            <p:ph type="title"/>
          </p:nvPr>
        </p:nvSpPr>
        <p:spPr/>
        <p:txBody>
          <a:bodyPr/>
          <a:lstStyle/>
          <a:p>
            <a:r>
              <a:rPr lang="en-US" dirty="0"/>
              <a:t>MIMO – Multiple In Multiple Out</a:t>
            </a:r>
          </a:p>
        </p:txBody>
      </p:sp>
      <p:sp>
        <p:nvSpPr>
          <p:cNvPr id="3" name="Content Placeholder 2">
            <a:extLst>
              <a:ext uri="{FF2B5EF4-FFF2-40B4-BE49-F238E27FC236}">
                <a16:creationId xmlns:a16="http://schemas.microsoft.com/office/drawing/2014/main" id="{DA1DF9AC-7B10-4E39-BBC4-AF904AE3E97D}"/>
              </a:ext>
            </a:extLst>
          </p:cNvPr>
          <p:cNvSpPr>
            <a:spLocks noGrp="1"/>
          </p:cNvSpPr>
          <p:nvPr>
            <p:ph idx="1"/>
          </p:nvPr>
        </p:nvSpPr>
        <p:spPr>
          <a:xfrm>
            <a:off x="789178" y="2847232"/>
            <a:ext cx="10972800" cy="3784600"/>
          </a:xfrm>
        </p:spPr>
        <p:txBody>
          <a:bodyPr>
            <a:normAutofit lnSpcReduction="10000"/>
          </a:bodyPr>
          <a:lstStyle/>
          <a:p>
            <a:r>
              <a:rPr lang="en-US" dirty="0">
                <a:latin typeface="+mj-lt"/>
              </a:rPr>
              <a:t>N x M subchannels can be used to send data simultaneously</a:t>
            </a:r>
          </a:p>
          <a:p>
            <a:pPr lvl="1"/>
            <a:r>
              <a:rPr lang="en-US" dirty="0">
                <a:latin typeface="+mj-lt"/>
              </a:rPr>
              <a:t>Huge boost in data throughput</a:t>
            </a:r>
          </a:p>
          <a:p>
            <a:pPr lvl="1"/>
            <a:r>
              <a:rPr lang="en-US" dirty="0">
                <a:latin typeface="+mj-lt"/>
              </a:rPr>
              <a:t>Antenna diversity adds to reliability as well</a:t>
            </a:r>
          </a:p>
          <a:p>
            <a:pPr lvl="1"/>
            <a:endParaRPr lang="en-US" dirty="0">
              <a:latin typeface="+mj-lt"/>
            </a:endParaRPr>
          </a:p>
          <a:p>
            <a:r>
              <a:rPr lang="en-US" dirty="0">
                <a:latin typeface="+mj-lt"/>
              </a:rPr>
              <a:t>The signals may interfere with each other</a:t>
            </a:r>
          </a:p>
          <a:p>
            <a:pPr lvl="1"/>
            <a:r>
              <a:rPr lang="en-US" dirty="0">
                <a:latin typeface="+mj-lt"/>
              </a:rPr>
              <a:t>But receiving all of them allows the data to be recovered</a:t>
            </a:r>
          </a:p>
          <a:p>
            <a:pPr lvl="1"/>
            <a:endParaRPr lang="en-US" dirty="0">
              <a:latin typeface="+mj-lt"/>
            </a:endParaRPr>
          </a:p>
          <a:p>
            <a:r>
              <a:rPr lang="en-US" dirty="0">
                <a:latin typeface="+mj-lt"/>
              </a:rPr>
              <a:t>Beamforming</a:t>
            </a:r>
          </a:p>
          <a:p>
            <a:pPr lvl="1"/>
            <a:r>
              <a:rPr lang="en-US" dirty="0">
                <a:latin typeface="+mj-lt"/>
              </a:rPr>
              <a:t>Use interactions between array of antennas to focus energy on the receiver</a:t>
            </a:r>
          </a:p>
        </p:txBody>
      </p:sp>
      <p:sp>
        <p:nvSpPr>
          <p:cNvPr id="4" name="Slide Number Placeholder 3">
            <a:extLst>
              <a:ext uri="{FF2B5EF4-FFF2-40B4-BE49-F238E27FC236}">
                <a16:creationId xmlns:a16="http://schemas.microsoft.com/office/drawing/2014/main" id="{245B4153-A746-4D2D-B38F-07792FFF2948}"/>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8" name="Picture 7">
            <a:extLst>
              <a:ext uri="{FF2B5EF4-FFF2-40B4-BE49-F238E27FC236}">
                <a16:creationId xmlns:a16="http://schemas.microsoft.com/office/drawing/2014/main" id="{6817C8D6-DD22-4EF5-B1CF-5357157EE010}"/>
              </a:ext>
            </a:extLst>
          </p:cNvPr>
          <p:cNvPicPr>
            <a:picLocks noChangeAspect="1"/>
          </p:cNvPicPr>
          <p:nvPr/>
        </p:nvPicPr>
        <p:blipFill>
          <a:blip r:embed="rId2"/>
          <a:stretch>
            <a:fillRect/>
          </a:stretch>
        </p:blipFill>
        <p:spPr>
          <a:xfrm>
            <a:off x="2798544" y="1414172"/>
            <a:ext cx="4575341" cy="1316328"/>
          </a:xfrm>
          <a:prstGeom prst="rect">
            <a:avLst/>
          </a:prstGeom>
        </p:spPr>
      </p:pic>
      <p:pic>
        <p:nvPicPr>
          <p:cNvPr id="9" name="Picture 2" descr="Image result for wifi router">
            <a:extLst>
              <a:ext uri="{FF2B5EF4-FFF2-40B4-BE49-F238E27FC236}">
                <a16:creationId xmlns:a16="http://schemas.microsoft.com/office/drawing/2014/main" id="{9AAD37C1-FDC7-4CA3-9299-8FCABCF91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697" y="0"/>
            <a:ext cx="27305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180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7C2B-99D9-44DE-9EF9-BBCCD356F0F6}"/>
              </a:ext>
            </a:extLst>
          </p:cNvPr>
          <p:cNvSpPr>
            <a:spLocks noGrp="1"/>
          </p:cNvSpPr>
          <p:nvPr>
            <p:ph type="title"/>
          </p:nvPr>
        </p:nvSpPr>
        <p:spPr/>
        <p:txBody>
          <a:bodyPr/>
          <a:lstStyle/>
          <a:p>
            <a:r>
              <a:rPr lang="en-US" dirty="0"/>
              <a:t>Expandable bandwidth</a:t>
            </a:r>
          </a:p>
        </p:txBody>
      </p:sp>
      <p:sp>
        <p:nvSpPr>
          <p:cNvPr id="3" name="Content Placeholder 2">
            <a:extLst>
              <a:ext uri="{FF2B5EF4-FFF2-40B4-BE49-F238E27FC236}">
                <a16:creationId xmlns:a16="http://schemas.microsoft.com/office/drawing/2014/main" id="{5D56D590-0285-4C14-8A28-378DC5083D23}"/>
              </a:ext>
            </a:extLst>
          </p:cNvPr>
          <p:cNvSpPr>
            <a:spLocks noGrp="1"/>
          </p:cNvSpPr>
          <p:nvPr>
            <p:ph idx="1"/>
          </p:nvPr>
        </p:nvSpPr>
        <p:spPr>
          <a:xfrm>
            <a:off x="836194" y="1546765"/>
            <a:ext cx="10515600" cy="4351338"/>
          </a:xfrm>
        </p:spPr>
        <p:txBody>
          <a:bodyPr/>
          <a:lstStyle/>
          <a:p>
            <a:r>
              <a:rPr lang="en-US" dirty="0">
                <a:latin typeface="+mj-lt"/>
              </a:rPr>
              <a:t>OFDM allows many subcarriers within a channel to be used at once</a:t>
            </a:r>
          </a:p>
          <a:p>
            <a:pPr lvl="1"/>
            <a:r>
              <a:rPr lang="en-US" dirty="0">
                <a:latin typeface="+mj-lt"/>
              </a:rPr>
              <a:t>Throughput scales with the amount of bandwidth available</a:t>
            </a:r>
          </a:p>
          <a:p>
            <a:pPr lvl="1"/>
            <a:r>
              <a:rPr lang="en-US" dirty="0">
                <a:latin typeface="+mj-lt"/>
              </a:rPr>
              <a:t>Allow larger 40 MHz channels to be used</a:t>
            </a:r>
          </a:p>
          <a:p>
            <a:pPr lvl="1"/>
            <a:endParaRPr lang="en-US" dirty="0"/>
          </a:p>
          <a:p>
            <a:endParaRPr lang="en-US" dirty="0"/>
          </a:p>
        </p:txBody>
      </p:sp>
      <p:sp>
        <p:nvSpPr>
          <p:cNvPr id="4" name="Slide Number Placeholder 3">
            <a:extLst>
              <a:ext uri="{FF2B5EF4-FFF2-40B4-BE49-F238E27FC236}">
                <a16:creationId xmlns:a16="http://schemas.microsoft.com/office/drawing/2014/main" id="{283B0728-88DD-42AE-9B18-2C336C72A354}"/>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6146" name="Picture 2">
            <a:extLst>
              <a:ext uri="{FF2B5EF4-FFF2-40B4-BE49-F238E27FC236}">
                <a16:creationId xmlns:a16="http://schemas.microsoft.com/office/drawing/2014/main" id="{32FE87E4-B214-432D-90FD-AF545DD87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408"/>
          <a:stretch/>
        </p:blipFill>
        <p:spPr bwMode="auto">
          <a:xfrm>
            <a:off x="3344444" y="3096883"/>
            <a:ext cx="5499100" cy="3442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602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ED67-0E5C-4313-A563-C78BB837A10F}"/>
              </a:ext>
            </a:extLst>
          </p:cNvPr>
          <p:cNvSpPr>
            <a:spLocks noGrp="1"/>
          </p:cNvSpPr>
          <p:nvPr>
            <p:ph type="title"/>
          </p:nvPr>
        </p:nvSpPr>
        <p:spPr>
          <a:xfrm>
            <a:off x="804182" y="-91671"/>
            <a:ext cx="10515600" cy="1325563"/>
          </a:xfrm>
        </p:spPr>
        <p:txBody>
          <a:bodyPr/>
          <a:lstStyle/>
          <a:p>
            <a:r>
              <a:rPr lang="en-US" dirty="0"/>
              <a:t>802.11n modulation and coding schemes</a:t>
            </a:r>
          </a:p>
        </p:txBody>
      </p:sp>
      <p:sp>
        <p:nvSpPr>
          <p:cNvPr id="4" name="Slide Number Placeholder 3">
            <a:extLst>
              <a:ext uri="{FF2B5EF4-FFF2-40B4-BE49-F238E27FC236}">
                <a16:creationId xmlns:a16="http://schemas.microsoft.com/office/drawing/2014/main" id="{692AE387-8574-41BC-803D-0B6C6ECEE58F}"/>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6" name="Picture 5">
            <a:extLst>
              <a:ext uri="{FF2B5EF4-FFF2-40B4-BE49-F238E27FC236}">
                <a16:creationId xmlns:a16="http://schemas.microsoft.com/office/drawing/2014/main" id="{0DFD45B6-9365-456B-9F6B-FFA9EF2C4A0B}"/>
              </a:ext>
            </a:extLst>
          </p:cNvPr>
          <p:cNvPicPr>
            <a:picLocks noChangeAspect="1"/>
          </p:cNvPicPr>
          <p:nvPr/>
        </p:nvPicPr>
        <p:blipFill rotWithShape="1">
          <a:blip r:embed="rId2"/>
          <a:srcRect b="33837"/>
          <a:stretch/>
        </p:blipFill>
        <p:spPr>
          <a:xfrm>
            <a:off x="607596" y="914401"/>
            <a:ext cx="5454386" cy="5562599"/>
          </a:xfrm>
          <a:prstGeom prst="rect">
            <a:avLst/>
          </a:prstGeom>
        </p:spPr>
      </p:pic>
      <p:pic>
        <p:nvPicPr>
          <p:cNvPr id="8" name="Picture 7">
            <a:extLst>
              <a:ext uri="{FF2B5EF4-FFF2-40B4-BE49-F238E27FC236}">
                <a16:creationId xmlns:a16="http://schemas.microsoft.com/office/drawing/2014/main" id="{072B490F-C2EB-4B08-92C9-B2C5AF968AE0}"/>
              </a:ext>
            </a:extLst>
          </p:cNvPr>
          <p:cNvPicPr>
            <a:picLocks noChangeAspect="1"/>
          </p:cNvPicPr>
          <p:nvPr/>
        </p:nvPicPr>
        <p:blipFill rotWithShape="1">
          <a:blip r:embed="rId2"/>
          <a:srcRect t="66163"/>
          <a:stretch/>
        </p:blipFill>
        <p:spPr>
          <a:xfrm>
            <a:off x="6126008" y="1765299"/>
            <a:ext cx="5454386" cy="2844801"/>
          </a:xfrm>
          <a:prstGeom prst="rect">
            <a:avLst/>
          </a:prstGeom>
        </p:spPr>
      </p:pic>
      <p:pic>
        <p:nvPicPr>
          <p:cNvPr id="9" name="Picture 8">
            <a:extLst>
              <a:ext uri="{FF2B5EF4-FFF2-40B4-BE49-F238E27FC236}">
                <a16:creationId xmlns:a16="http://schemas.microsoft.com/office/drawing/2014/main" id="{A4876C98-7112-4788-ADC4-B49C28D1EBA9}"/>
              </a:ext>
            </a:extLst>
          </p:cNvPr>
          <p:cNvPicPr>
            <a:picLocks noChangeAspect="1"/>
          </p:cNvPicPr>
          <p:nvPr/>
        </p:nvPicPr>
        <p:blipFill rotWithShape="1">
          <a:blip r:embed="rId2"/>
          <a:srcRect t="1662" b="89728"/>
          <a:stretch/>
        </p:blipFill>
        <p:spPr>
          <a:xfrm>
            <a:off x="6126008" y="1041399"/>
            <a:ext cx="5454386" cy="723899"/>
          </a:xfrm>
          <a:prstGeom prst="rect">
            <a:avLst/>
          </a:prstGeom>
        </p:spPr>
      </p:pic>
      <p:sp>
        <p:nvSpPr>
          <p:cNvPr id="10" name="TextBox 9">
            <a:extLst>
              <a:ext uri="{FF2B5EF4-FFF2-40B4-BE49-F238E27FC236}">
                <a16:creationId xmlns:a16="http://schemas.microsoft.com/office/drawing/2014/main" id="{882F4284-CF4C-40AC-97B2-53EC96403520}"/>
              </a:ext>
            </a:extLst>
          </p:cNvPr>
          <p:cNvSpPr txBox="1"/>
          <p:nvPr/>
        </p:nvSpPr>
        <p:spPr>
          <a:xfrm>
            <a:off x="6400800" y="5170270"/>
            <a:ext cx="4597400" cy="923330"/>
          </a:xfrm>
          <a:prstGeom prst="rect">
            <a:avLst/>
          </a:prstGeom>
          <a:noFill/>
        </p:spPr>
        <p:txBody>
          <a:bodyPr wrap="square" rtlCol="0">
            <a:spAutoFit/>
          </a:bodyPr>
          <a:lstStyle/>
          <a:p>
            <a:r>
              <a:rPr lang="en-US" dirty="0"/>
              <a:t>MCS – Modulation and Coding Scheme</a:t>
            </a:r>
          </a:p>
          <a:p>
            <a:r>
              <a:rPr lang="en-US" dirty="0"/>
              <a:t>GI – Guard Interval: delay between transmitted symbols</a:t>
            </a:r>
          </a:p>
        </p:txBody>
      </p:sp>
    </p:spTree>
    <p:extLst>
      <p:ext uri="{BB962C8B-B14F-4D97-AF65-F5344CB8AC3E}">
        <p14:creationId xmlns:p14="http://schemas.microsoft.com/office/powerpoint/2010/main" val="625163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D64D-9C82-450A-9AAF-123DFC4FA299}"/>
              </a:ext>
            </a:extLst>
          </p:cNvPr>
          <p:cNvSpPr>
            <a:spLocks noGrp="1"/>
          </p:cNvSpPr>
          <p:nvPr>
            <p:ph type="title"/>
          </p:nvPr>
        </p:nvSpPr>
        <p:spPr>
          <a:xfrm>
            <a:off x="850432" y="203716"/>
            <a:ext cx="10515600" cy="1325563"/>
          </a:xfrm>
        </p:spPr>
        <p:txBody>
          <a:bodyPr/>
          <a:lstStyle/>
          <a:p>
            <a:r>
              <a:rPr lang="en-US" dirty="0"/>
              <a:t>Multi-user Multiple In Multiple Out (MU-MIMO)</a:t>
            </a:r>
          </a:p>
        </p:txBody>
      </p:sp>
      <p:sp>
        <p:nvSpPr>
          <p:cNvPr id="3" name="Content Placeholder 2">
            <a:extLst>
              <a:ext uri="{FF2B5EF4-FFF2-40B4-BE49-F238E27FC236}">
                <a16:creationId xmlns:a16="http://schemas.microsoft.com/office/drawing/2014/main" id="{DDE3CC13-16CA-4742-8C81-CAA27B838E2E}"/>
              </a:ext>
            </a:extLst>
          </p:cNvPr>
          <p:cNvSpPr>
            <a:spLocks noGrp="1"/>
          </p:cNvSpPr>
          <p:nvPr>
            <p:ph idx="1"/>
          </p:nvPr>
        </p:nvSpPr>
        <p:spPr>
          <a:xfrm>
            <a:off x="6750726" y="1415773"/>
            <a:ext cx="5166895" cy="5029200"/>
          </a:xfrm>
        </p:spPr>
        <p:txBody>
          <a:bodyPr/>
          <a:lstStyle/>
          <a:p>
            <a:r>
              <a:rPr lang="en-US" dirty="0">
                <a:latin typeface="+mj-lt"/>
              </a:rPr>
              <a:t>Multi-user MIMO uses the same techniques to send in parallel to multiple devices</a:t>
            </a:r>
          </a:p>
          <a:p>
            <a:pPr lvl="1"/>
            <a:r>
              <a:rPr lang="en-US" dirty="0">
                <a:latin typeface="+mj-lt"/>
              </a:rPr>
              <a:t>Devices cannot cancel out interference anymore</a:t>
            </a:r>
          </a:p>
          <a:p>
            <a:pPr lvl="1"/>
            <a:r>
              <a:rPr lang="en-US" dirty="0">
                <a:latin typeface="+mj-lt"/>
              </a:rPr>
              <a:t>Send slower, more reliable data streams to overcome this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E9833AA6-5C4B-4AD5-942D-AA2979D991E5}"/>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8" name="Picture 7">
            <a:extLst>
              <a:ext uri="{FF2B5EF4-FFF2-40B4-BE49-F238E27FC236}">
                <a16:creationId xmlns:a16="http://schemas.microsoft.com/office/drawing/2014/main" id="{AA4AD21E-D02C-42B3-9C55-5AFB63CA9D0D}"/>
              </a:ext>
            </a:extLst>
          </p:cNvPr>
          <p:cNvPicPr>
            <a:picLocks noChangeAspect="1"/>
          </p:cNvPicPr>
          <p:nvPr/>
        </p:nvPicPr>
        <p:blipFill>
          <a:blip r:embed="rId2"/>
          <a:stretch>
            <a:fillRect/>
          </a:stretch>
        </p:blipFill>
        <p:spPr>
          <a:xfrm>
            <a:off x="607595" y="1143000"/>
            <a:ext cx="5476175" cy="3664355"/>
          </a:xfrm>
          <a:prstGeom prst="rect">
            <a:avLst/>
          </a:prstGeom>
        </p:spPr>
      </p:pic>
      <p:pic>
        <p:nvPicPr>
          <p:cNvPr id="9" name="Picture 8">
            <a:extLst>
              <a:ext uri="{FF2B5EF4-FFF2-40B4-BE49-F238E27FC236}">
                <a16:creationId xmlns:a16="http://schemas.microsoft.com/office/drawing/2014/main" id="{48523BEB-FFBF-45F5-9599-C312B1568835}"/>
              </a:ext>
            </a:extLst>
          </p:cNvPr>
          <p:cNvPicPr>
            <a:picLocks noChangeAspect="1"/>
          </p:cNvPicPr>
          <p:nvPr/>
        </p:nvPicPr>
        <p:blipFill>
          <a:blip r:embed="rId3"/>
          <a:stretch>
            <a:fillRect/>
          </a:stretch>
        </p:blipFill>
        <p:spPr>
          <a:xfrm>
            <a:off x="7501142" y="4028393"/>
            <a:ext cx="2991610" cy="2595062"/>
          </a:xfrm>
          <a:prstGeom prst="rect">
            <a:avLst/>
          </a:prstGeom>
        </p:spPr>
      </p:pic>
    </p:spTree>
    <p:extLst>
      <p:ext uri="{BB962C8B-B14F-4D97-AF65-F5344CB8AC3E}">
        <p14:creationId xmlns:p14="http://schemas.microsoft.com/office/powerpoint/2010/main" val="404464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D5F1-AAEA-44CC-9072-EC64E86566EC}"/>
              </a:ext>
            </a:extLst>
          </p:cNvPr>
          <p:cNvSpPr>
            <a:spLocks noGrp="1"/>
          </p:cNvSpPr>
          <p:nvPr>
            <p:ph type="title"/>
          </p:nvPr>
        </p:nvSpPr>
        <p:spPr/>
        <p:txBody>
          <a:bodyPr/>
          <a:lstStyle/>
          <a:p>
            <a:r>
              <a:rPr lang="en-US" dirty="0"/>
              <a:t>802.11ac (2013)</a:t>
            </a:r>
          </a:p>
        </p:txBody>
      </p:sp>
      <p:sp>
        <p:nvSpPr>
          <p:cNvPr id="3" name="Content Placeholder 2">
            <a:extLst>
              <a:ext uri="{FF2B5EF4-FFF2-40B4-BE49-F238E27FC236}">
                <a16:creationId xmlns:a16="http://schemas.microsoft.com/office/drawing/2014/main" id="{31588A68-4164-42A8-BBF8-A46849FBE66B}"/>
              </a:ext>
            </a:extLst>
          </p:cNvPr>
          <p:cNvSpPr>
            <a:spLocks noGrp="1"/>
          </p:cNvSpPr>
          <p:nvPr>
            <p:ph idx="1"/>
          </p:nvPr>
        </p:nvSpPr>
        <p:spPr/>
        <p:txBody>
          <a:bodyPr/>
          <a:lstStyle/>
          <a:p>
            <a:r>
              <a:rPr lang="en-US" dirty="0">
                <a:latin typeface="+mj-lt"/>
              </a:rPr>
              <a:t>Update for 5 GHz band only</a:t>
            </a:r>
          </a:p>
          <a:p>
            <a:pPr lvl="1"/>
            <a:r>
              <a:rPr lang="en-US" dirty="0">
                <a:latin typeface="+mj-lt"/>
              </a:rPr>
              <a:t>Supports Downlink MU-MIMO (from AP to device)</a:t>
            </a:r>
          </a:p>
          <a:p>
            <a:pPr lvl="1"/>
            <a:r>
              <a:rPr lang="en-US" dirty="0">
                <a:latin typeface="+mj-lt"/>
              </a:rPr>
              <a:t>Supports channels widths up to 160 MHz</a:t>
            </a:r>
          </a:p>
          <a:p>
            <a:pPr lvl="1"/>
            <a:r>
              <a:rPr lang="en-US" dirty="0">
                <a:latin typeface="+mj-lt"/>
              </a:rPr>
              <a:t>Engineering updates: up to 256-QAM</a:t>
            </a:r>
          </a:p>
          <a:p>
            <a:pPr lvl="1"/>
            <a:endParaRPr lang="en-US" dirty="0">
              <a:latin typeface="+mj-lt"/>
            </a:endParaRPr>
          </a:p>
          <a:p>
            <a:r>
              <a:rPr lang="en-US" dirty="0">
                <a:latin typeface="+mj-lt"/>
              </a:rPr>
              <a:t>Routers apply 802.11ac to 5 GHz and 802.11n to 2.4 GHz</a:t>
            </a:r>
          </a:p>
        </p:txBody>
      </p:sp>
      <p:sp>
        <p:nvSpPr>
          <p:cNvPr id="4" name="Slide Number Placeholder 3">
            <a:extLst>
              <a:ext uri="{FF2B5EF4-FFF2-40B4-BE49-F238E27FC236}">
                <a16:creationId xmlns:a16="http://schemas.microsoft.com/office/drawing/2014/main" id="{26B315C7-F88F-4FDB-B4EA-04F2DE10127E}"/>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2472332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D5F1-AAEA-44CC-9072-EC64E86566EC}"/>
              </a:ext>
            </a:extLst>
          </p:cNvPr>
          <p:cNvSpPr>
            <a:spLocks noGrp="1"/>
          </p:cNvSpPr>
          <p:nvPr>
            <p:ph type="title"/>
          </p:nvPr>
        </p:nvSpPr>
        <p:spPr/>
        <p:txBody>
          <a:bodyPr/>
          <a:lstStyle/>
          <a:p>
            <a:r>
              <a:rPr lang="en-US" dirty="0"/>
              <a:t>802.11ac channels</a:t>
            </a:r>
          </a:p>
        </p:txBody>
      </p:sp>
      <p:sp>
        <p:nvSpPr>
          <p:cNvPr id="4" name="Slide Number Placeholder 3">
            <a:extLst>
              <a:ext uri="{FF2B5EF4-FFF2-40B4-BE49-F238E27FC236}">
                <a16:creationId xmlns:a16="http://schemas.microsoft.com/office/drawing/2014/main" id="{26B315C7-F88F-4FDB-B4EA-04F2DE10127E}"/>
              </a:ext>
            </a:extLst>
          </p:cNvPr>
          <p:cNvSpPr>
            <a:spLocks noGrp="1"/>
          </p:cNvSpPr>
          <p:nvPr>
            <p:ph type="sldNum" sz="quarter" idx="12"/>
          </p:nvPr>
        </p:nvSpPr>
        <p:spPr/>
        <p:txBody>
          <a:bodyPr/>
          <a:lstStyle/>
          <a:p>
            <a:fld id="{0778C724-3839-4D76-A707-B4C23905D055}" type="slidenum">
              <a:rPr lang="en-US" smtClean="0"/>
              <a:t>26</a:t>
            </a:fld>
            <a:endParaRPr lang="en-US"/>
          </a:p>
        </p:txBody>
      </p:sp>
      <p:pic>
        <p:nvPicPr>
          <p:cNvPr id="8194" name="Picture 2">
            <a:extLst>
              <a:ext uri="{FF2B5EF4-FFF2-40B4-BE49-F238E27FC236}">
                <a16:creationId xmlns:a16="http://schemas.microsoft.com/office/drawing/2014/main" id="{926CEB5E-DE31-47E2-8BB8-6244444FB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439920"/>
            <a:ext cx="10401300" cy="468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838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3DF9475-FD40-4156-B70C-524857A4C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766091"/>
            <a:ext cx="8023225" cy="59553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51D5F1-AAEA-44CC-9072-EC64E86566EC}"/>
              </a:ext>
            </a:extLst>
          </p:cNvPr>
          <p:cNvSpPr>
            <a:spLocks noGrp="1"/>
          </p:cNvSpPr>
          <p:nvPr>
            <p:ph type="title"/>
          </p:nvPr>
        </p:nvSpPr>
        <p:spPr>
          <a:xfrm>
            <a:off x="802857" y="-111125"/>
            <a:ext cx="10515600" cy="1325563"/>
          </a:xfrm>
        </p:spPr>
        <p:txBody>
          <a:bodyPr/>
          <a:lstStyle/>
          <a:p>
            <a:r>
              <a:rPr lang="en-US" dirty="0"/>
              <a:t>802.11ac modulation and coding schemes</a:t>
            </a:r>
          </a:p>
        </p:txBody>
      </p:sp>
      <p:sp>
        <p:nvSpPr>
          <p:cNvPr id="4" name="Slide Number Placeholder 3">
            <a:extLst>
              <a:ext uri="{FF2B5EF4-FFF2-40B4-BE49-F238E27FC236}">
                <a16:creationId xmlns:a16="http://schemas.microsoft.com/office/drawing/2014/main" id="{26B315C7-F88F-4FDB-B4EA-04F2DE10127E}"/>
              </a:ext>
            </a:extLst>
          </p:cNvPr>
          <p:cNvSpPr>
            <a:spLocks noGrp="1"/>
          </p:cNvSpPr>
          <p:nvPr>
            <p:ph type="sldNum" sz="quarter" idx="12"/>
          </p:nvPr>
        </p:nvSpPr>
        <p:spPr/>
        <p:txBody>
          <a:bodyPr/>
          <a:lstStyle/>
          <a:p>
            <a:fld id="{0778C724-3839-4D76-A707-B4C23905D055}" type="slidenum">
              <a:rPr lang="en-US" smtClean="0"/>
              <a:t>27</a:t>
            </a:fld>
            <a:endParaRPr lang="en-US"/>
          </a:p>
        </p:txBody>
      </p:sp>
      <p:sp>
        <p:nvSpPr>
          <p:cNvPr id="5" name="TextBox 4">
            <a:extLst>
              <a:ext uri="{FF2B5EF4-FFF2-40B4-BE49-F238E27FC236}">
                <a16:creationId xmlns:a16="http://schemas.microsoft.com/office/drawing/2014/main" id="{9533D43A-B83D-422E-95CA-846D1BA9034F}"/>
              </a:ext>
            </a:extLst>
          </p:cNvPr>
          <p:cNvSpPr txBox="1"/>
          <p:nvPr/>
        </p:nvSpPr>
        <p:spPr>
          <a:xfrm>
            <a:off x="8892757" y="5615582"/>
            <a:ext cx="2425700" cy="923330"/>
          </a:xfrm>
          <a:prstGeom prst="rect">
            <a:avLst/>
          </a:prstGeom>
          <a:noFill/>
        </p:spPr>
        <p:txBody>
          <a:bodyPr wrap="square" rtlCol="0">
            <a:spAutoFit/>
          </a:bodyPr>
          <a:lstStyle/>
          <a:p>
            <a:r>
              <a:rPr lang="en-US" dirty="0"/>
              <a:t>4 spatial streams is also allowed, getting up to 3466 Mbps</a:t>
            </a:r>
          </a:p>
        </p:txBody>
      </p:sp>
    </p:spTree>
    <p:extLst>
      <p:ext uri="{BB962C8B-B14F-4D97-AF65-F5344CB8AC3E}">
        <p14:creationId xmlns:p14="http://schemas.microsoft.com/office/powerpoint/2010/main" val="291668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9E5782-96C9-B24E-A32E-73F602C1FA2C}"/>
              </a:ext>
            </a:extLst>
          </p:cNvPr>
          <p:cNvSpPr>
            <a:spLocks noGrp="1"/>
          </p:cNvSpPr>
          <p:nvPr>
            <p:ph type="title"/>
          </p:nvPr>
        </p:nvSpPr>
        <p:spPr/>
        <p:txBody>
          <a:bodyPr>
            <a:normAutofit/>
          </a:bodyPr>
          <a:lstStyle/>
          <a:p>
            <a:r>
              <a:rPr lang="en-US" dirty="0"/>
              <a:t>New directions in </a:t>
            </a:r>
            <a:r>
              <a:rPr lang="en-US" dirty="0" err="1"/>
              <a:t>WiFi</a:t>
            </a:r>
            <a:r>
              <a:rPr lang="en-US" dirty="0"/>
              <a:t> focus:</a:t>
            </a:r>
            <a:br>
              <a:rPr lang="en-US" dirty="0"/>
            </a:br>
            <a:r>
              <a:rPr lang="en-US" dirty="0"/>
              <a:t>Aggregate throughput across all devices</a:t>
            </a:r>
          </a:p>
        </p:txBody>
      </p:sp>
      <p:sp>
        <p:nvSpPr>
          <p:cNvPr id="7" name="Content Placeholder 6">
            <a:extLst>
              <a:ext uri="{FF2B5EF4-FFF2-40B4-BE49-F238E27FC236}">
                <a16:creationId xmlns:a16="http://schemas.microsoft.com/office/drawing/2014/main" id="{E49501FA-649D-D440-B88E-786037DD0426}"/>
              </a:ext>
            </a:extLst>
          </p:cNvPr>
          <p:cNvSpPr>
            <a:spLocks noGrp="1"/>
          </p:cNvSpPr>
          <p:nvPr>
            <p:ph idx="1"/>
          </p:nvPr>
        </p:nvSpPr>
        <p:spPr/>
        <p:txBody>
          <a:bodyPr/>
          <a:lstStyle/>
          <a:p>
            <a:r>
              <a:rPr lang="en-US" dirty="0">
                <a:latin typeface="+mj-lt"/>
              </a:rPr>
              <a:t>For point-to-point, </a:t>
            </a:r>
            <a:r>
              <a:rPr lang="en-US" dirty="0" err="1">
                <a:latin typeface="+mj-lt"/>
              </a:rPr>
              <a:t>WiFi</a:t>
            </a:r>
            <a:r>
              <a:rPr lang="en-US" dirty="0">
                <a:latin typeface="+mj-lt"/>
              </a:rPr>
              <a:t> is “(more than) fast enough”</a:t>
            </a:r>
          </a:p>
          <a:p>
            <a:endParaRPr lang="en-US" dirty="0">
              <a:latin typeface="+mj-lt"/>
            </a:endParaRPr>
          </a:p>
          <a:p>
            <a:r>
              <a:rPr lang="en-US" dirty="0">
                <a:latin typeface="+mj-lt"/>
              </a:rPr>
              <a:t>Now the problem is the quantity of devices in a single space</a:t>
            </a:r>
          </a:p>
          <a:p>
            <a:pPr lvl="1"/>
            <a:r>
              <a:rPr lang="en-US" dirty="0">
                <a:latin typeface="+mj-lt"/>
              </a:rPr>
              <a:t>Desktop, laptop, tablet, smartphone, smartwatch, IoT devices, etc.</a:t>
            </a:r>
          </a:p>
          <a:p>
            <a:endParaRPr lang="en-US" dirty="0">
              <a:latin typeface="+mj-lt"/>
            </a:endParaRPr>
          </a:p>
          <a:p>
            <a:r>
              <a:rPr lang="en-US" dirty="0">
                <a:latin typeface="+mj-lt"/>
              </a:rPr>
              <a:t>Insight: Bring established cellular techniques to </a:t>
            </a:r>
            <a:r>
              <a:rPr lang="en-US" dirty="0" err="1">
                <a:latin typeface="+mj-lt"/>
              </a:rPr>
              <a:t>WiFi</a:t>
            </a:r>
            <a:endParaRPr lang="en-US" dirty="0">
              <a:latin typeface="+mj-lt"/>
            </a:endParaRPr>
          </a:p>
        </p:txBody>
      </p:sp>
      <p:sp>
        <p:nvSpPr>
          <p:cNvPr id="3" name="Slide Number Placeholder 2">
            <a:extLst>
              <a:ext uri="{FF2B5EF4-FFF2-40B4-BE49-F238E27FC236}">
                <a16:creationId xmlns:a16="http://schemas.microsoft.com/office/drawing/2014/main" id="{8E74A184-EEC4-2443-B4C3-06D6E1CDC617}"/>
              </a:ext>
            </a:extLst>
          </p:cNvPr>
          <p:cNvSpPr>
            <a:spLocks noGrp="1"/>
          </p:cNvSpPr>
          <p:nvPr>
            <p:ph type="sldNum" sz="quarter" idx="12"/>
          </p:nvPr>
        </p:nvSpPr>
        <p:spPr/>
        <p:txBody>
          <a:bodyPr/>
          <a:lstStyle/>
          <a:p>
            <a:fld id="{434A358D-2637-E146-A3BD-05BD470B507B}" type="slidenum">
              <a:rPr lang="en-US" smtClean="0"/>
              <a:t>28</a:t>
            </a:fld>
            <a:endParaRPr lang="en-US"/>
          </a:p>
        </p:txBody>
      </p:sp>
    </p:spTree>
    <p:extLst>
      <p:ext uri="{BB962C8B-B14F-4D97-AF65-F5344CB8AC3E}">
        <p14:creationId xmlns:p14="http://schemas.microsoft.com/office/powerpoint/2010/main" val="1020248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AB10-2681-4CDA-9774-74113A254D93}"/>
              </a:ext>
            </a:extLst>
          </p:cNvPr>
          <p:cNvSpPr>
            <a:spLocks noGrp="1"/>
          </p:cNvSpPr>
          <p:nvPr>
            <p:ph type="title"/>
          </p:nvPr>
        </p:nvSpPr>
        <p:spPr/>
        <p:txBody>
          <a:bodyPr/>
          <a:lstStyle/>
          <a:p>
            <a:r>
              <a:rPr lang="en-US" dirty="0"/>
              <a:t>Orthogonal Frequency Division Multiple Access</a:t>
            </a:r>
          </a:p>
        </p:txBody>
      </p:sp>
      <p:sp>
        <p:nvSpPr>
          <p:cNvPr id="3" name="Content Placeholder 2">
            <a:extLst>
              <a:ext uri="{FF2B5EF4-FFF2-40B4-BE49-F238E27FC236}">
                <a16:creationId xmlns:a16="http://schemas.microsoft.com/office/drawing/2014/main" id="{31267673-F066-4203-A175-C721A96E4129}"/>
              </a:ext>
            </a:extLst>
          </p:cNvPr>
          <p:cNvSpPr>
            <a:spLocks noGrp="1"/>
          </p:cNvSpPr>
          <p:nvPr>
            <p:ph idx="1"/>
          </p:nvPr>
        </p:nvSpPr>
        <p:spPr>
          <a:xfrm>
            <a:off x="941961" y="1443004"/>
            <a:ext cx="10515600" cy="4351338"/>
          </a:xfrm>
        </p:spPr>
        <p:txBody>
          <a:bodyPr/>
          <a:lstStyle/>
          <a:p>
            <a:r>
              <a:rPr lang="en-US" dirty="0">
                <a:latin typeface="+mj-lt"/>
              </a:rPr>
              <a:t>OFDM: split channel into subcarriers and transmit on those</a:t>
            </a:r>
          </a:p>
          <a:p>
            <a:r>
              <a:rPr lang="en-US" dirty="0">
                <a:latin typeface="+mj-lt"/>
              </a:rPr>
              <a:t>OFDMA: allocate subcarriers to a device for an amount of time</a:t>
            </a:r>
          </a:p>
          <a:p>
            <a:pPr lvl="1"/>
            <a:r>
              <a:rPr lang="en-US" dirty="0">
                <a:latin typeface="+mj-lt"/>
              </a:rPr>
              <a:t>Turns OFDM into an access control mechanism</a:t>
            </a:r>
          </a:p>
          <a:p>
            <a:pPr lvl="1"/>
            <a:r>
              <a:rPr lang="en-US" dirty="0">
                <a:latin typeface="+mj-lt"/>
              </a:rPr>
              <a:t>Complicated question: which device gets which subcarriers at which time?</a:t>
            </a:r>
          </a:p>
        </p:txBody>
      </p:sp>
      <p:sp>
        <p:nvSpPr>
          <p:cNvPr id="4" name="Slide Number Placeholder 3">
            <a:extLst>
              <a:ext uri="{FF2B5EF4-FFF2-40B4-BE49-F238E27FC236}">
                <a16:creationId xmlns:a16="http://schemas.microsoft.com/office/drawing/2014/main" id="{B416DFCE-CE2E-4B7D-B481-A1AF327354A1}"/>
              </a:ext>
            </a:extLst>
          </p:cNvPr>
          <p:cNvSpPr>
            <a:spLocks noGrp="1"/>
          </p:cNvSpPr>
          <p:nvPr>
            <p:ph type="sldNum" sz="quarter" idx="12"/>
          </p:nvPr>
        </p:nvSpPr>
        <p:spPr/>
        <p:txBody>
          <a:bodyPr/>
          <a:lstStyle/>
          <a:p>
            <a:fld id="{0778C724-3839-4D76-A707-B4C23905D055}" type="slidenum">
              <a:rPr lang="en-US" smtClean="0"/>
              <a:t>29</a:t>
            </a:fld>
            <a:endParaRPr lang="en-US"/>
          </a:p>
        </p:txBody>
      </p:sp>
      <p:pic>
        <p:nvPicPr>
          <p:cNvPr id="2050" name="Picture 2">
            <a:extLst>
              <a:ext uri="{FF2B5EF4-FFF2-40B4-BE49-F238E27FC236}">
                <a16:creationId xmlns:a16="http://schemas.microsoft.com/office/drawing/2014/main" id="{8C4C653D-A586-4B52-A661-67772ADE4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948" y="3354591"/>
            <a:ext cx="8690092" cy="300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212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Course Project</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latin typeface="+mj-lt"/>
            </a:endParaRPr>
          </a:p>
          <a:p>
            <a:r>
              <a:rPr lang="en-SG" dirty="0">
                <a:latin typeface="+mj-lt"/>
              </a:rPr>
              <a:t>Project: Apply a number of different concepts and design a working system</a:t>
            </a:r>
          </a:p>
          <a:p>
            <a:pPr lvl="1"/>
            <a:r>
              <a:rPr lang="en-SG" dirty="0">
                <a:latin typeface="+mj-lt"/>
              </a:rPr>
              <a:t>Neighbour discovery</a:t>
            </a:r>
          </a:p>
          <a:p>
            <a:pPr lvl="1"/>
            <a:r>
              <a:rPr lang="en-SG" dirty="0">
                <a:latin typeface="+mj-lt"/>
              </a:rPr>
              <a:t>Proximity detection</a:t>
            </a:r>
          </a:p>
          <a:p>
            <a:pPr lvl="1"/>
            <a:r>
              <a:rPr lang="en-SG" dirty="0">
                <a:latin typeface="+mj-lt"/>
              </a:rPr>
              <a:t>Interfacing sensors</a:t>
            </a:r>
          </a:p>
          <a:p>
            <a:pPr lvl="1"/>
            <a:r>
              <a:rPr lang="en-SG" dirty="0">
                <a:latin typeface="+mj-lt"/>
              </a:rPr>
              <a:t>Opportunistic networking</a:t>
            </a:r>
          </a:p>
          <a:p>
            <a:pPr marL="457200" lvl="1" indent="0">
              <a:buNone/>
            </a:pPr>
            <a:endParaRPr lang="en-SG" dirty="0">
              <a:latin typeface="+mj-lt"/>
            </a:endParaRPr>
          </a:p>
          <a:p>
            <a:r>
              <a:rPr lang="en-SG" dirty="0">
                <a:latin typeface="+mj-lt"/>
              </a:rPr>
              <a:t>Deadline: 21</a:t>
            </a:r>
            <a:r>
              <a:rPr lang="en-SG" baseline="30000" dirty="0">
                <a:latin typeface="+mj-lt"/>
              </a:rPr>
              <a:t>st</a:t>
            </a:r>
            <a:r>
              <a:rPr lang="en-SG" dirty="0">
                <a:latin typeface="+mj-lt"/>
              </a:rPr>
              <a:t> April 2023/ With penalty (10%) 28</a:t>
            </a:r>
            <a:r>
              <a:rPr lang="en-SG" baseline="30000" dirty="0">
                <a:latin typeface="+mj-lt"/>
              </a:rPr>
              <a:t>th</a:t>
            </a:r>
            <a:r>
              <a:rPr lang="en-SG" dirty="0">
                <a:latin typeface="+mj-lt"/>
              </a:rPr>
              <a:t> April 2023</a:t>
            </a:r>
          </a:p>
          <a:p>
            <a:r>
              <a:rPr lang="en-SG" dirty="0"/>
              <a:t>Should be done in a group. Need to submit only one report per group.</a:t>
            </a:r>
          </a:p>
          <a:p>
            <a:pPr marL="0" indent="0">
              <a:buFont typeface="Arial" panose="020B0604020202020204" pitchFamily="34" charset="0"/>
              <a:buNone/>
            </a:pPr>
            <a:endParaRPr lang="en-SG"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76922512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9E99-9C6B-43BF-8545-E4BF97E0C507}"/>
              </a:ext>
            </a:extLst>
          </p:cNvPr>
          <p:cNvSpPr>
            <a:spLocks noGrp="1"/>
          </p:cNvSpPr>
          <p:nvPr>
            <p:ph type="title"/>
          </p:nvPr>
        </p:nvSpPr>
        <p:spPr/>
        <p:txBody>
          <a:bodyPr/>
          <a:lstStyle/>
          <a:p>
            <a:r>
              <a:rPr lang="en-US" dirty="0"/>
              <a:t>802.11ax (2021)</a:t>
            </a:r>
          </a:p>
        </p:txBody>
      </p:sp>
      <p:sp>
        <p:nvSpPr>
          <p:cNvPr id="3" name="Content Placeholder 2">
            <a:extLst>
              <a:ext uri="{FF2B5EF4-FFF2-40B4-BE49-F238E27FC236}">
                <a16:creationId xmlns:a16="http://schemas.microsoft.com/office/drawing/2014/main" id="{6DB0215A-3DB6-43C0-89CE-AF0BB26CE174}"/>
              </a:ext>
            </a:extLst>
          </p:cNvPr>
          <p:cNvSpPr>
            <a:spLocks noGrp="1"/>
          </p:cNvSpPr>
          <p:nvPr>
            <p:ph idx="1"/>
          </p:nvPr>
        </p:nvSpPr>
        <p:spPr>
          <a:xfrm>
            <a:off x="838200" y="1579191"/>
            <a:ext cx="10515600" cy="4351338"/>
          </a:xfrm>
        </p:spPr>
        <p:txBody>
          <a:bodyPr>
            <a:normAutofit lnSpcReduction="10000"/>
          </a:bodyPr>
          <a:lstStyle/>
          <a:p>
            <a:r>
              <a:rPr lang="en-US" dirty="0">
                <a:latin typeface="+mj-lt"/>
              </a:rPr>
              <a:t>Standard approved on February 9</a:t>
            </a:r>
            <a:r>
              <a:rPr lang="en-US" baseline="30000" dirty="0">
                <a:latin typeface="+mj-lt"/>
              </a:rPr>
              <a:t>th</a:t>
            </a:r>
            <a:r>
              <a:rPr lang="en-US" dirty="0">
                <a:latin typeface="+mj-lt"/>
              </a:rPr>
              <a:t> 2021</a:t>
            </a:r>
          </a:p>
          <a:p>
            <a:pPr lvl="1"/>
            <a:r>
              <a:rPr lang="en-US" dirty="0">
                <a:latin typeface="+mj-lt"/>
              </a:rPr>
              <a:t>First devices started supporting it in 2019 (</a:t>
            </a:r>
            <a:r>
              <a:rPr lang="en-US" dirty="0" err="1">
                <a:latin typeface="+mj-lt"/>
              </a:rPr>
              <a:t>WiFi</a:t>
            </a:r>
            <a:r>
              <a:rPr lang="en-US" dirty="0">
                <a:latin typeface="+mj-lt"/>
              </a:rPr>
              <a:t> 6)</a:t>
            </a:r>
          </a:p>
          <a:p>
            <a:pPr lvl="1"/>
            <a:endParaRPr lang="en-US" dirty="0">
              <a:latin typeface="+mj-lt"/>
            </a:endParaRPr>
          </a:p>
          <a:p>
            <a:r>
              <a:rPr lang="en-US" dirty="0">
                <a:latin typeface="+mj-lt"/>
              </a:rPr>
              <a:t>6 GHz band (</a:t>
            </a:r>
            <a:r>
              <a:rPr lang="en-US" dirty="0" err="1">
                <a:latin typeface="+mj-lt"/>
              </a:rPr>
              <a:t>WiFi</a:t>
            </a:r>
            <a:r>
              <a:rPr lang="en-US" dirty="0">
                <a:latin typeface="+mj-lt"/>
              </a:rPr>
              <a:t> 6E)</a:t>
            </a:r>
          </a:p>
          <a:p>
            <a:pPr lvl="1"/>
            <a:r>
              <a:rPr lang="en-US" dirty="0">
                <a:latin typeface="+mj-lt"/>
              </a:rPr>
              <a:t>1.2 GHz of bandwidth (5.925-7.125 GHz)</a:t>
            </a:r>
          </a:p>
          <a:p>
            <a:pPr lvl="1"/>
            <a:r>
              <a:rPr lang="en-US" dirty="0">
                <a:latin typeface="+mj-lt"/>
              </a:rPr>
              <a:t>2020: US FCC made band available for unlicensed use!!!</a:t>
            </a:r>
          </a:p>
          <a:p>
            <a:pPr lvl="1"/>
            <a:r>
              <a:rPr lang="en-US" dirty="0">
                <a:latin typeface="+mj-lt"/>
              </a:rPr>
              <a:t>EU is expected to follow in March 2021</a:t>
            </a:r>
          </a:p>
          <a:p>
            <a:pPr lvl="1"/>
            <a:endParaRPr lang="en-US" dirty="0">
              <a:latin typeface="+mj-lt"/>
            </a:endParaRPr>
          </a:p>
          <a:p>
            <a:r>
              <a:rPr lang="en-US" dirty="0">
                <a:latin typeface="+mj-lt"/>
              </a:rPr>
              <a:t>OFDMA</a:t>
            </a:r>
          </a:p>
          <a:p>
            <a:pPr lvl="1"/>
            <a:r>
              <a:rPr lang="en-US" dirty="0">
                <a:latin typeface="+mj-lt"/>
              </a:rPr>
              <a:t>MAC scheduling variant of OFDM</a:t>
            </a:r>
          </a:p>
          <a:p>
            <a:pPr lvl="1"/>
            <a:r>
              <a:rPr lang="en-US" dirty="0">
                <a:latin typeface="+mj-lt"/>
              </a:rPr>
              <a:t>Schedule devices based on time and subcarrier allocations</a:t>
            </a:r>
          </a:p>
        </p:txBody>
      </p:sp>
      <p:sp>
        <p:nvSpPr>
          <p:cNvPr id="4" name="Slide Number Placeholder 3">
            <a:extLst>
              <a:ext uri="{FF2B5EF4-FFF2-40B4-BE49-F238E27FC236}">
                <a16:creationId xmlns:a16="http://schemas.microsoft.com/office/drawing/2014/main" id="{D5B9F4B4-A1A5-4442-94B6-DEE6B4E0D7F1}"/>
              </a:ext>
            </a:extLst>
          </p:cNvPr>
          <p:cNvSpPr>
            <a:spLocks noGrp="1"/>
          </p:cNvSpPr>
          <p:nvPr>
            <p:ph type="sldNum" sz="quarter" idx="12"/>
          </p:nvPr>
        </p:nvSpPr>
        <p:spPr/>
        <p:txBody>
          <a:bodyPr/>
          <a:lstStyle/>
          <a:p>
            <a:fld id="{0778C724-3839-4D76-A707-B4C23905D055}" type="slidenum">
              <a:rPr lang="en-US" smtClean="0"/>
              <a:t>30</a:t>
            </a:fld>
            <a:endParaRPr lang="en-US"/>
          </a:p>
        </p:txBody>
      </p:sp>
    </p:spTree>
    <p:extLst>
      <p:ext uri="{BB962C8B-B14F-4D97-AF65-F5344CB8AC3E}">
        <p14:creationId xmlns:p14="http://schemas.microsoft.com/office/powerpoint/2010/main" val="2957270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DA9459-CA6C-4602-B17E-DF4C80AD435C}"/>
              </a:ext>
            </a:extLst>
          </p:cNvPr>
          <p:cNvSpPr>
            <a:spLocks noGrp="1"/>
          </p:cNvSpPr>
          <p:nvPr>
            <p:ph type="title"/>
          </p:nvPr>
        </p:nvSpPr>
        <p:spPr/>
        <p:txBody>
          <a:bodyPr/>
          <a:lstStyle/>
          <a:p>
            <a:r>
              <a:rPr lang="en-US" dirty="0"/>
              <a:t>6 GHz band is an enormous amount of bandwidth</a:t>
            </a:r>
          </a:p>
        </p:txBody>
      </p:sp>
      <p:sp>
        <p:nvSpPr>
          <p:cNvPr id="4" name="Slide Number Placeholder 3">
            <a:extLst>
              <a:ext uri="{FF2B5EF4-FFF2-40B4-BE49-F238E27FC236}">
                <a16:creationId xmlns:a16="http://schemas.microsoft.com/office/drawing/2014/main" id="{3385A64A-8CC1-4682-A5EC-3B03F37B5DB2}"/>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7" name="Picture 6">
            <a:extLst>
              <a:ext uri="{FF2B5EF4-FFF2-40B4-BE49-F238E27FC236}">
                <a16:creationId xmlns:a16="http://schemas.microsoft.com/office/drawing/2014/main" id="{235F76BB-D360-4057-A559-941C4C61F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66008"/>
            <a:ext cx="10972799" cy="4273147"/>
          </a:xfrm>
          <a:prstGeom prst="rect">
            <a:avLst/>
          </a:prstGeom>
        </p:spPr>
      </p:pic>
    </p:spTree>
    <p:extLst>
      <p:ext uri="{BB962C8B-B14F-4D97-AF65-F5344CB8AC3E}">
        <p14:creationId xmlns:p14="http://schemas.microsoft.com/office/powerpoint/2010/main" val="899109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b="1" dirty="0">
                <a:latin typeface="+mj-lt"/>
              </a:rPr>
              <a:t>Cellular Basics</a:t>
            </a:r>
          </a:p>
          <a:p>
            <a:pPr marL="514350" indent="-514350">
              <a:buAutoNum type="arabicPeriod"/>
            </a:pPr>
            <a:r>
              <a:rPr lang="en-US" dirty="0">
                <a:latin typeface="+mj-lt"/>
              </a:rPr>
              <a:t>1G</a:t>
            </a:r>
          </a:p>
          <a:p>
            <a:pPr marL="514350" indent="-514350">
              <a:buAutoNum type="arabicPeriod"/>
            </a:pPr>
            <a:r>
              <a:rPr lang="en-US" dirty="0">
                <a:latin typeface="+mj-lt"/>
              </a:rPr>
              <a:t>2G</a:t>
            </a:r>
          </a:p>
          <a:p>
            <a:pPr marL="514350" indent="-514350">
              <a:buAutoNum type="arabicPeriod"/>
            </a:pPr>
            <a:r>
              <a:rPr lang="en-US" dirty="0">
                <a:latin typeface="+mj-lt"/>
              </a:rPr>
              <a:t>3G</a:t>
            </a:r>
          </a:p>
          <a:p>
            <a:pPr marL="514350" indent="-514350">
              <a:buAutoNum type="arabicPeriod"/>
            </a:pPr>
            <a:r>
              <a:rPr lang="en-US" dirty="0">
                <a:latin typeface="+mj-lt"/>
              </a:rPr>
              <a:t>3GPP, 4G</a:t>
            </a:r>
          </a:p>
          <a:p>
            <a:pPr marL="514350" indent="-514350">
              <a:buAutoNum type="arabicPeriod"/>
            </a:pPr>
            <a:r>
              <a:rPr lang="en-US" dirty="0">
                <a:latin typeface="+mj-lt"/>
              </a:rPr>
              <a:t>5G</a:t>
            </a:r>
          </a:p>
          <a:p>
            <a:pPr marL="514350" indent="-514350">
              <a:buAutoNum type="arabicPeriod"/>
            </a:pPr>
            <a:r>
              <a:rPr lang="en-US" dirty="0">
                <a:latin typeface="+mj-lt"/>
              </a:rPr>
              <a:t>Cellular for IOT</a:t>
            </a:r>
          </a:p>
          <a:p>
            <a:pPr marL="514350" indent="-514350">
              <a:buAutoNum type="arabicPeriod"/>
            </a:pPr>
            <a:endParaRPr lang="en-US" dirty="0">
              <a:latin typeface="+mj-lt"/>
            </a:endParaRP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32</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87207522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33</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AEB5C57-7B3B-CD4C-81A7-34FA409481F6}"/>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0" name="TextBox 9">
            <a:extLst>
              <a:ext uri="{FF2B5EF4-FFF2-40B4-BE49-F238E27FC236}">
                <a16:creationId xmlns:a16="http://schemas.microsoft.com/office/drawing/2014/main" id="{3B50DDE4-942B-7948-B204-7EC255720D5E}"/>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Tree>
    <p:extLst>
      <p:ext uri="{BB962C8B-B14F-4D97-AF65-F5344CB8AC3E}">
        <p14:creationId xmlns:p14="http://schemas.microsoft.com/office/powerpoint/2010/main" val="22436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34</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2370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35</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196B8AF2-2295-EC45-B02C-5190A5D5A93F}"/>
              </a:ext>
            </a:extLst>
          </p:cNvPr>
          <p:cNvSpPr txBox="1"/>
          <p:nvPr/>
        </p:nvSpPr>
        <p:spPr>
          <a:xfrm>
            <a:off x="980720"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13" name="TextBox 12">
            <a:extLst>
              <a:ext uri="{FF2B5EF4-FFF2-40B4-BE49-F238E27FC236}">
                <a16:creationId xmlns:a16="http://schemas.microsoft.com/office/drawing/2014/main" id="{57F9A607-8AF4-2247-A1BC-2071DABF2EF8}"/>
              </a:ext>
            </a:extLst>
          </p:cNvPr>
          <p:cNvSpPr txBox="1"/>
          <p:nvPr/>
        </p:nvSpPr>
        <p:spPr>
          <a:xfrm>
            <a:off x="9207501" y="1811007"/>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cxnSp>
        <p:nvCxnSpPr>
          <p:cNvPr id="15" name="Straight Arrow Connector 14">
            <a:extLst>
              <a:ext uri="{FF2B5EF4-FFF2-40B4-BE49-F238E27FC236}">
                <a16:creationId xmlns:a16="http://schemas.microsoft.com/office/drawing/2014/main" id="{9DBAD1EA-3002-094B-B26E-FDC31A18BC0C}"/>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0D7993A-E19A-8641-808A-6C59652B44C0}"/>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063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36</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19" name="Rounded Rectangle 18">
            <a:extLst>
              <a:ext uri="{FF2B5EF4-FFF2-40B4-BE49-F238E27FC236}">
                <a16:creationId xmlns:a16="http://schemas.microsoft.com/office/drawing/2014/main" id="{3FF70C35-BD35-5140-ACC8-5F628393FC4D}"/>
              </a:ext>
            </a:extLst>
          </p:cNvPr>
          <p:cNvSpPr/>
          <p:nvPr/>
        </p:nvSpPr>
        <p:spPr>
          <a:xfrm>
            <a:off x="6685280" y="3426182"/>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5"/>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Rounded Rectangle 15">
            <a:extLst>
              <a:ext uri="{FF2B5EF4-FFF2-40B4-BE49-F238E27FC236}">
                <a16:creationId xmlns:a16="http://schemas.microsoft.com/office/drawing/2014/main" id="{A826F6E1-2B2A-B74D-9FDD-E7CE0BAEBF8D}"/>
              </a:ext>
            </a:extLst>
          </p:cNvPr>
          <p:cNvSpPr/>
          <p:nvPr/>
        </p:nvSpPr>
        <p:spPr>
          <a:xfrm>
            <a:off x="6685280" y="3426181"/>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17" name="TextBox 16">
            <a:extLst>
              <a:ext uri="{FF2B5EF4-FFF2-40B4-BE49-F238E27FC236}">
                <a16:creationId xmlns:a16="http://schemas.microsoft.com/office/drawing/2014/main" id="{808119A4-013C-DD41-8E85-CDCC251B646E}"/>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2B1ABA86-416E-3E43-A093-F07D95F48B9D}"/>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2E3EFC90-A07B-FF40-99E7-6BE18A859F76}"/>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DE26267-3780-4E4E-8DE8-62469D02D17A}"/>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1C3237E-78A4-41AE-9F0E-8B8ACBC3DA23}"/>
              </a:ext>
            </a:extLst>
          </p:cNvPr>
          <p:cNvSpPr txBox="1"/>
          <p:nvPr/>
        </p:nvSpPr>
        <p:spPr>
          <a:xfrm>
            <a:off x="980720"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30" name="TextBox 29">
            <a:extLst>
              <a:ext uri="{FF2B5EF4-FFF2-40B4-BE49-F238E27FC236}">
                <a16:creationId xmlns:a16="http://schemas.microsoft.com/office/drawing/2014/main" id="{484B191F-D416-494B-9CA4-7B3EC9CDA21C}"/>
              </a:ext>
            </a:extLst>
          </p:cNvPr>
          <p:cNvSpPr txBox="1"/>
          <p:nvPr/>
        </p:nvSpPr>
        <p:spPr>
          <a:xfrm>
            <a:off x="9207501" y="1811007"/>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237832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latin typeface="+mn-lt"/>
              </a:rPr>
              <a:t>Long-</a:t>
            </a:r>
            <a:r>
              <a:rPr lang="en-US" dirty="0" err="1">
                <a:latin typeface="+mn-lt"/>
              </a:rPr>
              <a:t>range,low</a:t>
            </a:r>
            <a:r>
              <a:rPr lang="en-US" dirty="0">
                <a:latin typeface="+mn-lt"/>
              </a:rPr>
              <a:t>-data needs are not easily met </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37</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8"/>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6"/>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9"/>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5"/>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3"/>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8"/>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24" name="Rounded Rectangle 23">
            <a:extLst>
              <a:ext uri="{FF2B5EF4-FFF2-40B4-BE49-F238E27FC236}">
                <a16:creationId xmlns:a16="http://schemas.microsoft.com/office/drawing/2014/main" id="{A703F48A-78DC-E547-A366-BE7FF8035114}"/>
              </a:ext>
            </a:extLst>
          </p:cNvPr>
          <p:cNvSpPr/>
          <p:nvPr/>
        </p:nvSpPr>
        <p:spPr>
          <a:xfrm>
            <a:off x="6280727" y="4051939"/>
            <a:ext cx="2857732" cy="1619189"/>
          </a:xfrm>
          <a:prstGeom prst="roundRect">
            <a:avLst/>
          </a:prstGeom>
          <a:solidFill>
            <a:schemeClr val="accent1">
              <a:lumMod val="20000"/>
              <a:lumOff val="80000"/>
            </a:schemeClr>
          </a:solidFill>
          <a:ln>
            <a:solidFill>
              <a:schemeClr val="accent1">
                <a:lumMod val="5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Low-Power</a:t>
            </a:r>
            <a:br>
              <a:rPr lang="en-US" sz="2400" dirty="0">
                <a:solidFill>
                  <a:schemeClr val="tx1"/>
                </a:solidFill>
              </a:rPr>
            </a:br>
            <a:r>
              <a:rPr lang="en-US" sz="2400" dirty="0">
                <a:solidFill>
                  <a:schemeClr val="tx1"/>
                </a:solidFill>
              </a:rPr>
              <a:t>Wide-Area Networks</a:t>
            </a:r>
          </a:p>
        </p:txBody>
      </p:sp>
      <p:sp>
        <p:nvSpPr>
          <p:cNvPr id="16" name="Rounded Rectangle 15">
            <a:extLst>
              <a:ext uri="{FF2B5EF4-FFF2-40B4-BE49-F238E27FC236}">
                <a16:creationId xmlns:a16="http://schemas.microsoft.com/office/drawing/2014/main" id="{9B35DE36-0BB3-7045-A9EA-380C2F0BFD37}"/>
              </a:ext>
            </a:extLst>
          </p:cNvPr>
          <p:cNvSpPr/>
          <p:nvPr/>
        </p:nvSpPr>
        <p:spPr>
          <a:xfrm>
            <a:off x="6685280" y="3426181"/>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17" name="TextBox 16">
            <a:extLst>
              <a:ext uri="{FF2B5EF4-FFF2-40B4-BE49-F238E27FC236}">
                <a16:creationId xmlns:a16="http://schemas.microsoft.com/office/drawing/2014/main" id="{CAADA336-E534-A04B-A83C-BB6AD0D29A03}"/>
              </a:ext>
            </a:extLst>
          </p:cNvPr>
          <p:cNvSpPr txBox="1"/>
          <p:nvPr/>
        </p:nvSpPr>
        <p:spPr>
          <a:xfrm>
            <a:off x="415602"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BFEF171E-5A25-0346-A752-11DC2100BCDC}"/>
              </a:ext>
            </a:extLst>
          </p:cNvPr>
          <p:cNvSpPr txBox="1"/>
          <p:nvPr/>
        </p:nvSpPr>
        <p:spPr>
          <a:xfrm>
            <a:off x="5102995"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Arrow Connector 4">
            <a:extLst>
              <a:ext uri="{FF2B5EF4-FFF2-40B4-BE49-F238E27FC236}">
                <a16:creationId xmlns:a16="http://schemas.microsoft.com/office/drawing/2014/main" id="{70275902-F8E5-5D45-B09E-D86028001890}"/>
              </a:ext>
            </a:extLst>
          </p:cNvPr>
          <p:cNvCxnSpPr/>
          <p:nvPr/>
        </p:nvCxnSpPr>
        <p:spPr>
          <a:xfrm flipH="1">
            <a:off x="1265384" y="6136789"/>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1C55C0A-6000-AC43-AE92-FC8749D2D3E8}"/>
              </a:ext>
            </a:extLst>
          </p:cNvPr>
          <p:cNvCxnSpPr>
            <a:cxnSpLocks/>
          </p:cNvCxnSpPr>
          <p:nvPr/>
        </p:nvCxnSpPr>
        <p:spPr>
          <a:xfrm flipV="1">
            <a:off x="9982391" y="1335670"/>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A85BDFF-5063-4CD7-B9F3-B7926350EAE8}"/>
              </a:ext>
            </a:extLst>
          </p:cNvPr>
          <p:cNvSpPr txBox="1"/>
          <p:nvPr/>
        </p:nvSpPr>
        <p:spPr>
          <a:xfrm>
            <a:off x="980720"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28" name="TextBox 27">
            <a:extLst>
              <a:ext uri="{FF2B5EF4-FFF2-40B4-BE49-F238E27FC236}">
                <a16:creationId xmlns:a16="http://schemas.microsoft.com/office/drawing/2014/main" id="{1E191E50-B50E-4084-A306-85E677FF84D4}"/>
              </a:ext>
            </a:extLst>
          </p:cNvPr>
          <p:cNvSpPr txBox="1"/>
          <p:nvPr/>
        </p:nvSpPr>
        <p:spPr>
          <a:xfrm>
            <a:off x="9207501" y="1811007"/>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263829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726C-6D40-904A-82F0-928EC612C842}"/>
              </a:ext>
            </a:extLst>
          </p:cNvPr>
          <p:cNvSpPr>
            <a:spLocks noGrp="1"/>
          </p:cNvSpPr>
          <p:nvPr>
            <p:ph type="title"/>
          </p:nvPr>
        </p:nvSpPr>
        <p:spPr/>
        <p:txBody>
          <a:bodyPr/>
          <a:lstStyle/>
          <a:p>
            <a:r>
              <a:rPr lang="en-US" dirty="0"/>
              <a:t>The first commercial mobile phone was in 1946!</a:t>
            </a:r>
          </a:p>
        </p:txBody>
      </p:sp>
      <p:sp>
        <p:nvSpPr>
          <p:cNvPr id="3" name="Content Placeholder 2">
            <a:extLst>
              <a:ext uri="{FF2B5EF4-FFF2-40B4-BE49-F238E27FC236}">
                <a16:creationId xmlns:a16="http://schemas.microsoft.com/office/drawing/2014/main" id="{864BFB8E-1CAF-E54D-B5C8-83C2EE76D872}"/>
              </a:ext>
            </a:extLst>
          </p:cNvPr>
          <p:cNvSpPr>
            <a:spLocks noGrp="1"/>
          </p:cNvSpPr>
          <p:nvPr>
            <p:ph idx="1"/>
          </p:nvPr>
        </p:nvSpPr>
        <p:spPr>
          <a:xfrm>
            <a:off x="838200" y="1604904"/>
            <a:ext cx="10515600" cy="4351338"/>
          </a:xfrm>
        </p:spPr>
        <p:txBody>
          <a:bodyPr/>
          <a:lstStyle/>
          <a:p>
            <a:r>
              <a:rPr lang="en-US" dirty="0"/>
              <a:t>By 1948, 5000 users placing around 30,000 calls weekly</a:t>
            </a:r>
          </a:p>
        </p:txBody>
      </p:sp>
      <p:sp>
        <p:nvSpPr>
          <p:cNvPr id="4" name="Slide Number Placeholder 3">
            <a:extLst>
              <a:ext uri="{FF2B5EF4-FFF2-40B4-BE49-F238E27FC236}">
                <a16:creationId xmlns:a16="http://schemas.microsoft.com/office/drawing/2014/main" id="{D3A49DC6-348F-EF40-87CA-8966836DACE7}"/>
              </a:ext>
            </a:extLst>
          </p:cNvPr>
          <p:cNvSpPr>
            <a:spLocks noGrp="1"/>
          </p:cNvSpPr>
          <p:nvPr>
            <p:ph type="sldNum" sz="quarter" idx="12"/>
          </p:nvPr>
        </p:nvSpPr>
        <p:spPr/>
        <p:txBody>
          <a:bodyPr/>
          <a:lstStyle/>
          <a:p>
            <a:pPr algn="r"/>
            <a:fld id="{434A358D-2637-E146-A3BD-05BD470B507B}" type="slidenum">
              <a:rPr lang="en-US" smtClean="0"/>
              <a:pPr algn="r"/>
              <a:t>38</a:t>
            </a:fld>
            <a:endParaRPr lang="en-US" dirty="0"/>
          </a:p>
        </p:txBody>
      </p:sp>
      <p:pic>
        <p:nvPicPr>
          <p:cNvPr id="5" name="Picture 4">
            <a:extLst>
              <a:ext uri="{FF2B5EF4-FFF2-40B4-BE49-F238E27FC236}">
                <a16:creationId xmlns:a16="http://schemas.microsoft.com/office/drawing/2014/main" id="{8522AEBB-9F3C-B349-80A6-772C42A3B963}"/>
              </a:ext>
            </a:extLst>
          </p:cNvPr>
          <p:cNvPicPr>
            <a:picLocks noChangeAspect="1"/>
          </p:cNvPicPr>
          <p:nvPr/>
        </p:nvPicPr>
        <p:blipFill>
          <a:blip r:embed="rId2"/>
          <a:stretch>
            <a:fillRect/>
          </a:stretch>
        </p:blipFill>
        <p:spPr>
          <a:xfrm>
            <a:off x="1424046" y="2275823"/>
            <a:ext cx="4610305" cy="3630615"/>
          </a:xfrm>
          <a:prstGeom prst="rect">
            <a:avLst/>
          </a:prstGeom>
        </p:spPr>
      </p:pic>
      <p:sp>
        <p:nvSpPr>
          <p:cNvPr id="6" name="TextBox 5">
            <a:extLst>
              <a:ext uri="{FF2B5EF4-FFF2-40B4-BE49-F238E27FC236}">
                <a16:creationId xmlns:a16="http://schemas.microsoft.com/office/drawing/2014/main" id="{01F02615-1DA7-014D-9803-D6023118D4A4}"/>
              </a:ext>
            </a:extLst>
          </p:cNvPr>
          <p:cNvSpPr txBox="1"/>
          <p:nvPr/>
        </p:nvSpPr>
        <p:spPr>
          <a:xfrm>
            <a:off x="990308" y="6089611"/>
            <a:ext cx="5477782"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https://www.smithsonianmag.com/innovation/first-mobile-phone-call-was-made-75-years-ago-180978003/</a:t>
            </a:r>
            <a:r>
              <a:rPr lang="en-US" sz="933" dirty="0">
                <a:solidFill>
                  <a:schemeClr val="bg1">
                    <a:lumMod val="50000"/>
                  </a:schemeClr>
                </a:solidFill>
                <a:latin typeface="Seravek Light"/>
                <a:cs typeface="Seravek Light"/>
              </a:rPr>
              <a:t> </a:t>
            </a:r>
          </a:p>
        </p:txBody>
      </p:sp>
      <p:sp>
        <p:nvSpPr>
          <p:cNvPr id="7" name="Content Placeholder 2">
            <a:extLst>
              <a:ext uri="{FF2B5EF4-FFF2-40B4-BE49-F238E27FC236}">
                <a16:creationId xmlns:a16="http://schemas.microsoft.com/office/drawing/2014/main" id="{FCDC52B0-37C0-8249-AFA7-C6A4843672AE}"/>
              </a:ext>
            </a:extLst>
          </p:cNvPr>
          <p:cNvSpPr txBox="1">
            <a:spLocks/>
          </p:cNvSpPr>
          <p:nvPr/>
        </p:nvSpPr>
        <p:spPr>
          <a:xfrm>
            <a:off x="5731641" y="2190039"/>
            <a:ext cx="5850760" cy="3899572"/>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a:t>“The equipment, of course employing vacuum tubes, </a:t>
            </a:r>
            <a:r>
              <a:rPr lang="en-US" sz="2400" b="1" dirty="0"/>
              <a:t>weighed eighty pounds, filled much of a vehicle’s trunk and drew so much power that it would cause the headlights to dim. </a:t>
            </a:r>
            <a:r>
              <a:rPr lang="en-US" sz="2400" dirty="0"/>
              <a:t>Service cost $15 per month, plus thirty to forty cents per local call, equivalent to $175 2012 dollars, plus $3.50 to $4.65 per call. “</a:t>
            </a:r>
          </a:p>
        </p:txBody>
      </p:sp>
      <p:sp>
        <p:nvSpPr>
          <p:cNvPr id="8" name="TextBox 7">
            <a:extLst>
              <a:ext uri="{FF2B5EF4-FFF2-40B4-BE49-F238E27FC236}">
                <a16:creationId xmlns:a16="http://schemas.microsoft.com/office/drawing/2014/main" id="{97F4B17F-5102-454F-BBEF-FA894BE3D9D6}"/>
              </a:ext>
            </a:extLst>
          </p:cNvPr>
          <p:cNvSpPr txBox="1"/>
          <p:nvPr/>
        </p:nvSpPr>
        <p:spPr>
          <a:xfrm>
            <a:off x="6757272" y="5556131"/>
            <a:ext cx="3708066"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https://ethw.org/The_Foundations_of_Mobile_and_Cellular_Telephony</a:t>
            </a:r>
            <a:r>
              <a:rPr lang="en-US" sz="933"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758085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latin typeface="+mj-lt"/>
              </a:rPr>
              <a:t>Single transmitter tower, multiple receiver towers</a:t>
            </a:r>
          </a:p>
          <a:p>
            <a:pPr lvl="1"/>
            <a:r>
              <a:rPr lang="en-US" b="1" dirty="0">
                <a:latin typeface="+mj-lt"/>
              </a:rPr>
              <a:t>Why?</a:t>
            </a:r>
          </a:p>
          <a:p>
            <a:pPr lvl="1"/>
            <a:endParaRPr lang="en-US" dirty="0">
              <a:latin typeface="+mj-lt"/>
            </a:endParaRPr>
          </a:p>
          <a:p>
            <a:r>
              <a:rPr lang="en-US" dirty="0">
                <a:latin typeface="+mj-lt"/>
              </a:rPr>
              <a:t>Medium Access Control?</a:t>
            </a:r>
          </a:p>
          <a:p>
            <a:pPr lvl="1"/>
            <a:r>
              <a:rPr lang="en-US" dirty="0">
                <a:latin typeface="+mj-lt"/>
              </a:rPr>
              <a:t>Push-to-talk [half-duplex]</a:t>
            </a:r>
          </a:p>
          <a:p>
            <a:pPr lvl="1"/>
            <a:r>
              <a:rPr lang="en-US" dirty="0">
                <a:latin typeface="+mj-lt"/>
              </a:rPr>
              <a:t>City-wide “party line”</a:t>
            </a:r>
          </a:p>
          <a:p>
            <a:pPr lvl="1"/>
            <a:r>
              <a:rPr lang="en-US" dirty="0">
                <a:latin typeface="+mj-lt"/>
              </a:rPr>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39</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2701076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Examination</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latin typeface="+mj-lt"/>
            </a:endParaRPr>
          </a:p>
          <a:p>
            <a:r>
              <a:rPr lang="en-SG" dirty="0">
                <a:latin typeface="+mj-lt"/>
              </a:rPr>
              <a:t>Two hours long, Paper-Pen (Hard Copy)</a:t>
            </a:r>
          </a:p>
          <a:p>
            <a:r>
              <a:rPr lang="en-SG" dirty="0">
                <a:latin typeface="+mj-lt"/>
              </a:rPr>
              <a:t>Drafted: 5 questions, 40 marks overall</a:t>
            </a:r>
          </a:p>
          <a:p>
            <a:r>
              <a:rPr lang="en-SG" dirty="0">
                <a:latin typeface="+mj-lt"/>
              </a:rPr>
              <a:t>Open book examination</a:t>
            </a:r>
          </a:p>
          <a:p>
            <a:pPr lvl="1"/>
            <a:r>
              <a:rPr lang="en-SG" dirty="0">
                <a:latin typeface="+mj-lt"/>
              </a:rPr>
              <a:t>Lecture notes, slides, any printed non electronic material is allowed</a:t>
            </a:r>
          </a:p>
          <a:p>
            <a:pPr lvl="1"/>
            <a:r>
              <a:rPr lang="en-SG" dirty="0">
                <a:latin typeface="+mj-lt"/>
              </a:rPr>
              <a:t>Approved calculators are allowed</a:t>
            </a:r>
          </a:p>
          <a:p>
            <a:pPr lvl="1"/>
            <a:r>
              <a:rPr lang="en-SG" dirty="0">
                <a:latin typeface="+mj-lt"/>
              </a:rPr>
              <a:t>No Laptop/Tablet </a:t>
            </a:r>
            <a:r>
              <a:rPr lang="en-SG" dirty="0">
                <a:latin typeface="+mj-lt"/>
                <a:sym typeface="Wingdings" pitchFamily="2" charset="2"/>
              </a:rPr>
              <a:t> (not in my hand)</a:t>
            </a:r>
          </a:p>
          <a:p>
            <a:pPr marL="457200" lvl="1" indent="0">
              <a:buNone/>
            </a:pPr>
            <a:endParaRPr lang="en-SG" dirty="0"/>
          </a:p>
          <a:p>
            <a:r>
              <a:rPr lang="en-SG" dirty="0">
                <a:latin typeface="+mj-lt"/>
              </a:rPr>
              <a:t>How do examination questions look like? Please attend tutorial next week</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657919349"/>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latin typeface="+mj-lt"/>
              </a:rPr>
              <a:t>Single transmitter tower, multiple receiver towers</a:t>
            </a:r>
          </a:p>
          <a:p>
            <a:pPr lvl="1"/>
            <a:r>
              <a:rPr lang="en-US" b="1" dirty="0">
                <a:latin typeface="+mj-lt"/>
              </a:rPr>
              <a:t>Why?</a:t>
            </a:r>
            <a:r>
              <a:rPr lang="en-US" dirty="0">
                <a:latin typeface="+mj-lt"/>
              </a:rPr>
              <a:t> Transmission energy of phone!</a:t>
            </a:r>
          </a:p>
          <a:p>
            <a:pPr lvl="1"/>
            <a:endParaRPr lang="en-US" dirty="0">
              <a:latin typeface="+mj-lt"/>
            </a:endParaRPr>
          </a:p>
          <a:p>
            <a:r>
              <a:rPr lang="en-US" dirty="0">
                <a:latin typeface="+mj-lt"/>
              </a:rPr>
              <a:t>Medium Access Control?</a:t>
            </a:r>
          </a:p>
          <a:p>
            <a:pPr lvl="1"/>
            <a:r>
              <a:rPr lang="en-US" dirty="0">
                <a:latin typeface="+mj-lt"/>
              </a:rPr>
              <a:t>Push-to-talk [half-duplex]</a:t>
            </a:r>
          </a:p>
          <a:p>
            <a:pPr lvl="1"/>
            <a:r>
              <a:rPr lang="en-US" dirty="0">
                <a:latin typeface="+mj-lt"/>
              </a:rPr>
              <a:t>City-wide “party line”</a:t>
            </a:r>
          </a:p>
          <a:p>
            <a:pPr lvl="1"/>
            <a:r>
              <a:rPr lang="en-US" dirty="0">
                <a:latin typeface="+mj-lt"/>
              </a:rPr>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40</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2222593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318B-A4CF-3743-9C34-79889AEA11D5}"/>
              </a:ext>
            </a:extLst>
          </p:cNvPr>
          <p:cNvSpPr>
            <a:spLocks noGrp="1"/>
          </p:cNvSpPr>
          <p:nvPr>
            <p:ph type="title"/>
          </p:nvPr>
        </p:nvSpPr>
        <p:spPr/>
        <p:txBody>
          <a:bodyPr/>
          <a:lstStyle/>
          <a:p>
            <a:r>
              <a:rPr lang="en-US" dirty="0"/>
              <a:t>1965: The Improved Mobile Telephone Service</a:t>
            </a:r>
          </a:p>
        </p:txBody>
      </p:sp>
      <p:sp>
        <p:nvSpPr>
          <p:cNvPr id="3" name="Content Placeholder 2">
            <a:extLst>
              <a:ext uri="{FF2B5EF4-FFF2-40B4-BE49-F238E27FC236}">
                <a16:creationId xmlns:a16="http://schemas.microsoft.com/office/drawing/2014/main" id="{76D301A9-2B29-044A-9BCD-6BEB702FC9EF}"/>
              </a:ext>
            </a:extLst>
          </p:cNvPr>
          <p:cNvSpPr>
            <a:spLocks noGrp="1"/>
          </p:cNvSpPr>
          <p:nvPr>
            <p:ph idx="1"/>
          </p:nvPr>
        </p:nvSpPr>
        <p:spPr>
          <a:xfrm>
            <a:off x="611606" y="1327150"/>
            <a:ext cx="10828844" cy="5029200"/>
          </a:xfrm>
        </p:spPr>
        <p:txBody>
          <a:bodyPr>
            <a:normAutofit fontScale="92500" lnSpcReduction="10000"/>
          </a:bodyPr>
          <a:lstStyle/>
          <a:p>
            <a:r>
              <a:rPr lang="en-US" dirty="0">
                <a:latin typeface="+mj-lt"/>
              </a:rPr>
              <a:t>”More spectrum”</a:t>
            </a:r>
          </a:p>
          <a:p>
            <a:pPr lvl="1"/>
            <a:r>
              <a:rPr lang="en-US" dirty="0">
                <a:latin typeface="+mj-lt"/>
              </a:rPr>
              <a:t>Bell: VHF Low (35-44 MHz, 9 channels),</a:t>
            </a:r>
            <a:br>
              <a:rPr lang="en-US" dirty="0">
                <a:latin typeface="+mj-lt"/>
              </a:rPr>
            </a:br>
            <a:r>
              <a:rPr lang="en-US" dirty="0">
                <a:latin typeface="+mj-lt"/>
              </a:rPr>
              <a:t>       VHF High (152-158 MHz, 11 channels), </a:t>
            </a:r>
            <a:br>
              <a:rPr lang="en-US" dirty="0">
                <a:latin typeface="+mj-lt"/>
              </a:rPr>
            </a:br>
            <a:r>
              <a:rPr lang="en-US" dirty="0">
                <a:latin typeface="+mj-lt"/>
              </a:rPr>
              <a:t>       UHF (454-460 MHz, 12 channels)</a:t>
            </a:r>
          </a:p>
          <a:p>
            <a:pPr lvl="1"/>
            <a:r>
              <a:rPr lang="en-US" dirty="0">
                <a:latin typeface="+mj-lt"/>
              </a:rPr>
              <a:t>7 channels at VHF, and 12 channels at UHF for</a:t>
            </a:r>
            <a:br>
              <a:rPr lang="en-US" dirty="0">
                <a:latin typeface="+mj-lt"/>
              </a:rPr>
            </a:br>
            <a:r>
              <a:rPr lang="en-US" dirty="0">
                <a:latin typeface="+mj-lt"/>
              </a:rPr>
              <a:t>"RCCs" (Radio Common Carriers)</a:t>
            </a:r>
          </a:p>
          <a:p>
            <a:pPr lvl="2"/>
            <a:r>
              <a:rPr lang="en-US" dirty="0">
                <a:latin typeface="+mj-lt"/>
              </a:rPr>
              <a:t>These will end up becoming pagers, mostly</a:t>
            </a:r>
          </a:p>
          <a:p>
            <a:pPr lvl="1"/>
            <a:endParaRPr lang="en-US" dirty="0">
              <a:latin typeface="+mj-lt"/>
            </a:endParaRPr>
          </a:p>
          <a:p>
            <a:r>
              <a:rPr lang="en-US" dirty="0">
                <a:latin typeface="+mj-lt"/>
              </a:rPr>
              <a:t>“Full Duplex”</a:t>
            </a:r>
          </a:p>
          <a:p>
            <a:pPr lvl="1"/>
            <a:r>
              <a:rPr lang="en-US" dirty="0">
                <a:latin typeface="+mj-lt"/>
              </a:rPr>
              <a:t>Implemented as channel pairs (two half-duplex)</a:t>
            </a:r>
          </a:p>
          <a:p>
            <a:pPr lvl="1"/>
            <a:endParaRPr lang="en-US" dirty="0">
              <a:latin typeface="+mj-lt"/>
            </a:endParaRPr>
          </a:p>
          <a:p>
            <a:r>
              <a:rPr lang="en-US" dirty="0">
                <a:latin typeface="+mj-lt"/>
              </a:rPr>
              <a:t>Spectrum alone is not enough</a:t>
            </a:r>
          </a:p>
          <a:p>
            <a:pPr lvl="1"/>
            <a:r>
              <a:rPr lang="en-US" dirty="0">
                <a:latin typeface="+mj-lt"/>
              </a:rPr>
              <a:t>Limited to 40,000 total subscribers</a:t>
            </a:r>
          </a:p>
          <a:p>
            <a:pPr lvl="1"/>
            <a:r>
              <a:rPr lang="en-US" dirty="0">
                <a:latin typeface="+mj-lt"/>
              </a:rPr>
              <a:t>E.g. NYC had 2,000 people on 12 channels with a typical wait of 30 minutes to place a call</a:t>
            </a:r>
          </a:p>
        </p:txBody>
      </p:sp>
      <p:sp>
        <p:nvSpPr>
          <p:cNvPr id="4" name="Slide Number Placeholder 3">
            <a:extLst>
              <a:ext uri="{FF2B5EF4-FFF2-40B4-BE49-F238E27FC236}">
                <a16:creationId xmlns:a16="http://schemas.microsoft.com/office/drawing/2014/main" id="{F67A39B6-03F0-8B40-8268-F46D37CD7618}"/>
              </a:ext>
            </a:extLst>
          </p:cNvPr>
          <p:cNvSpPr>
            <a:spLocks noGrp="1"/>
          </p:cNvSpPr>
          <p:nvPr>
            <p:ph type="sldNum" sz="quarter" idx="12"/>
          </p:nvPr>
        </p:nvSpPr>
        <p:spPr/>
        <p:txBody>
          <a:bodyPr/>
          <a:lstStyle/>
          <a:p>
            <a:pPr algn="r"/>
            <a:fld id="{434A358D-2637-E146-A3BD-05BD470B507B}" type="slidenum">
              <a:rPr lang="en-US" smtClean="0"/>
              <a:pPr algn="r"/>
              <a:t>41</a:t>
            </a:fld>
            <a:endParaRPr lang="en-US" dirty="0"/>
          </a:p>
        </p:txBody>
      </p:sp>
      <p:pic>
        <p:nvPicPr>
          <p:cNvPr id="5" name="Picture 4">
            <a:extLst>
              <a:ext uri="{FF2B5EF4-FFF2-40B4-BE49-F238E27FC236}">
                <a16:creationId xmlns:a16="http://schemas.microsoft.com/office/drawing/2014/main" id="{3ACD3624-FCCA-154B-A1F3-B79B8E70F7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58" y="1503485"/>
            <a:ext cx="3441536" cy="2581153"/>
          </a:xfrm>
          <a:prstGeom prst="rect">
            <a:avLst/>
          </a:prstGeom>
        </p:spPr>
      </p:pic>
      <p:sp>
        <p:nvSpPr>
          <p:cNvPr id="6" name="TextBox 5">
            <a:extLst>
              <a:ext uri="{FF2B5EF4-FFF2-40B4-BE49-F238E27FC236}">
                <a16:creationId xmlns:a16="http://schemas.microsoft.com/office/drawing/2014/main" id="{DE426741-4F86-4443-8DDF-0E18D9BCE064}"/>
              </a:ext>
            </a:extLst>
          </p:cNvPr>
          <p:cNvSpPr txBox="1"/>
          <p:nvPr/>
        </p:nvSpPr>
        <p:spPr>
          <a:xfrm>
            <a:off x="8138858" y="4143831"/>
            <a:ext cx="3441536" cy="379656"/>
          </a:xfrm>
          <a:prstGeom prst="rect">
            <a:avLst/>
          </a:prstGeom>
          <a:noFill/>
        </p:spPr>
        <p:txBody>
          <a:bodyPr wrap="square" rtlCol="0">
            <a:spAutoFit/>
          </a:bodyPr>
          <a:lstStyle/>
          <a:p>
            <a:pPr algn="ctr"/>
            <a:r>
              <a:rPr lang="en-US" sz="1867" i="1" dirty="0">
                <a:latin typeface="Seravek Light"/>
                <a:cs typeface="Seravek Light"/>
              </a:rPr>
              <a:t>Phones fit in a briefcase now</a:t>
            </a:r>
          </a:p>
        </p:txBody>
      </p:sp>
    </p:spTree>
    <p:extLst>
      <p:ext uri="{BB962C8B-B14F-4D97-AF65-F5344CB8AC3E}">
        <p14:creationId xmlns:p14="http://schemas.microsoft.com/office/powerpoint/2010/main" val="2958897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4944-DA4D-3543-8423-BE232A6FB6B9}"/>
              </a:ext>
            </a:extLst>
          </p:cNvPr>
          <p:cNvSpPr>
            <a:spLocks noGrp="1"/>
          </p:cNvSpPr>
          <p:nvPr>
            <p:ph type="title"/>
          </p:nvPr>
        </p:nvSpPr>
        <p:spPr/>
        <p:txBody>
          <a:bodyPr/>
          <a:lstStyle/>
          <a:p>
            <a:r>
              <a:rPr lang="en-US" dirty="0"/>
              <a:t>Quick review: How can we share spectrum?</a:t>
            </a:r>
          </a:p>
        </p:txBody>
      </p:sp>
      <p:sp>
        <p:nvSpPr>
          <p:cNvPr id="3" name="Content Placeholder 2">
            <a:extLst>
              <a:ext uri="{FF2B5EF4-FFF2-40B4-BE49-F238E27FC236}">
                <a16:creationId xmlns:a16="http://schemas.microsoft.com/office/drawing/2014/main" id="{0C07B9F6-FBCE-D04D-B64C-3C09C0307228}"/>
              </a:ext>
            </a:extLst>
          </p:cNvPr>
          <p:cNvSpPr>
            <a:spLocks noGrp="1"/>
          </p:cNvSpPr>
          <p:nvPr>
            <p:ph idx="1"/>
          </p:nvPr>
        </p:nvSpPr>
        <p:spPr/>
        <p:txBody>
          <a:bodyPr/>
          <a:lstStyle/>
          <a:p>
            <a:r>
              <a:rPr lang="en-US" dirty="0">
                <a:latin typeface="+mj-lt"/>
              </a:rPr>
              <a:t>Frequency division</a:t>
            </a:r>
          </a:p>
          <a:p>
            <a:pPr lvl="1"/>
            <a:r>
              <a:rPr lang="en-US" dirty="0">
                <a:latin typeface="+mj-lt"/>
              </a:rPr>
              <a:t>Already doing that</a:t>
            </a:r>
          </a:p>
          <a:p>
            <a:r>
              <a:rPr lang="en-US" dirty="0">
                <a:latin typeface="+mj-lt"/>
              </a:rPr>
              <a:t>Time division</a:t>
            </a:r>
          </a:p>
          <a:p>
            <a:pPr lvl="1"/>
            <a:r>
              <a:rPr lang="en-US" dirty="0">
                <a:latin typeface="+mj-lt"/>
              </a:rPr>
              <a:t>Already doing that</a:t>
            </a:r>
          </a:p>
          <a:p>
            <a:r>
              <a:rPr lang="en-US" dirty="0">
                <a:latin typeface="+mj-lt"/>
              </a:rPr>
              <a:t>Code division</a:t>
            </a:r>
          </a:p>
          <a:p>
            <a:pPr lvl="1"/>
            <a:r>
              <a:rPr lang="en-US" dirty="0">
                <a:latin typeface="+mj-lt"/>
              </a:rPr>
              <a:t>Won’t come to [US…] mobile networks until the 80’s</a:t>
            </a:r>
          </a:p>
          <a:p>
            <a:endParaRPr lang="en-US" dirty="0">
              <a:latin typeface="+mj-lt"/>
            </a:endParaRPr>
          </a:p>
          <a:p>
            <a:r>
              <a:rPr lang="en-US" dirty="0">
                <a:latin typeface="+mj-lt"/>
              </a:rPr>
              <a:t>Spatial division!!</a:t>
            </a:r>
          </a:p>
        </p:txBody>
      </p:sp>
      <p:sp>
        <p:nvSpPr>
          <p:cNvPr id="4" name="Slide Number Placeholder 3">
            <a:extLst>
              <a:ext uri="{FF2B5EF4-FFF2-40B4-BE49-F238E27FC236}">
                <a16:creationId xmlns:a16="http://schemas.microsoft.com/office/drawing/2014/main" id="{0359F854-28A2-6048-B81E-4D7423689F42}"/>
              </a:ext>
            </a:extLst>
          </p:cNvPr>
          <p:cNvSpPr>
            <a:spLocks noGrp="1"/>
          </p:cNvSpPr>
          <p:nvPr>
            <p:ph type="sldNum" sz="quarter" idx="12"/>
          </p:nvPr>
        </p:nvSpPr>
        <p:spPr/>
        <p:txBody>
          <a:bodyPr/>
          <a:lstStyle/>
          <a:p>
            <a:pPr algn="r"/>
            <a:fld id="{434A358D-2637-E146-A3BD-05BD470B507B}" type="slidenum">
              <a:rPr lang="en-US" smtClean="0"/>
              <a:pPr algn="r"/>
              <a:t>42</a:t>
            </a:fld>
            <a:endParaRPr lang="en-US" dirty="0"/>
          </a:p>
        </p:txBody>
      </p:sp>
    </p:spTree>
    <p:extLst>
      <p:ext uri="{BB962C8B-B14F-4D97-AF65-F5344CB8AC3E}">
        <p14:creationId xmlns:p14="http://schemas.microsoft.com/office/powerpoint/2010/main" val="3695266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What’s inefficient with this picture?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latin typeface="+mj-lt"/>
              </a:rPr>
              <a:t>Early mobile networks handled the mobility challenge with wide-area coverage</a:t>
            </a:r>
          </a:p>
          <a:p>
            <a:endParaRPr lang="en-US" dirty="0">
              <a:latin typeface="+mj-lt"/>
            </a:endParaRPr>
          </a:p>
          <a:p>
            <a:r>
              <a:rPr lang="en-US" dirty="0">
                <a:latin typeface="+mj-lt"/>
              </a:rPr>
              <a:t>The active user could be anywhere in the 40~60 mile range of the transmit tower</a:t>
            </a:r>
          </a:p>
          <a:p>
            <a:pPr lvl="1"/>
            <a:r>
              <a:rPr lang="en-US" dirty="0">
                <a:latin typeface="+mj-lt"/>
              </a:rPr>
              <a:t>So they had exclusive access to that whole area!</a:t>
            </a:r>
          </a:p>
          <a:p>
            <a:pPr marL="457200" lvl="1" indent="0">
              <a:buNone/>
            </a:pPr>
            <a:endParaRPr lang="en-US" dirty="0">
              <a:latin typeface="+mj-lt"/>
            </a:endParaRPr>
          </a:p>
          <a:p>
            <a:r>
              <a:rPr lang="en-US" dirty="0">
                <a:solidFill>
                  <a:srgbClr val="FF0000"/>
                </a:solidFill>
                <a:latin typeface="+mj-lt"/>
              </a:rPr>
              <a:t>12 frequency channels </a:t>
            </a:r>
            <a:r>
              <a:rPr lang="en-US" dirty="0">
                <a:solidFill>
                  <a:srgbClr val="FF0000"/>
                </a:solidFill>
                <a:latin typeface="+mj-lt"/>
                <a:sym typeface="Wingdings" pitchFamily="2" charset="2"/>
              </a:rPr>
              <a:t> 12 users</a:t>
            </a:r>
            <a:endParaRPr lang="en-US" dirty="0">
              <a:solidFill>
                <a:srgbClr val="FF0000"/>
              </a:solidFill>
              <a:latin typeface="+mj-lt"/>
            </a:endParaRP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43</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
        <p:nvSpPr>
          <p:cNvPr id="5" name="Oval 4">
            <a:extLst>
              <a:ext uri="{FF2B5EF4-FFF2-40B4-BE49-F238E27FC236}">
                <a16:creationId xmlns:a16="http://schemas.microsoft.com/office/drawing/2014/main" id="{B169EC92-7964-DB41-8762-96C2351965F4}"/>
              </a:ext>
            </a:extLst>
          </p:cNvPr>
          <p:cNvSpPr/>
          <p:nvPr/>
        </p:nvSpPr>
        <p:spPr>
          <a:xfrm>
            <a:off x="7082283" y="991907"/>
            <a:ext cx="4540120" cy="4540120"/>
          </a:xfrm>
          <a:prstGeom prst="ellipse">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C4E3F943-155A-AC43-A375-AE57FB78362F}"/>
              </a:ext>
            </a:extLst>
          </p:cNvPr>
          <p:cNvSpPr/>
          <p:nvPr/>
        </p:nvSpPr>
        <p:spPr>
          <a:xfrm>
            <a:off x="6914350" y="1216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A39209F9-24A5-064E-BAD5-B98333450BF9}"/>
              </a:ext>
            </a:extLst>
          </p:cNvPr>
          <p:cNvSpPr/>
          <p:nvPr/>
        </p:nvSpPr>
        <p:spPr>
          <a:xfrm>
            <a:off x="6827765" y="2359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5677B899-F7D5-3140-AF7F-24834158E0BD}"/>
              </a:ext>
            </a:extLst>
          </p:cNvPr>
          <p:cNvSpPr/>
          <p:nvPr/>
        </p:nvSpPr>
        <p:spPr>
          <a:xfrm>
            <a:off x="8224215" y="7687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10D4F180-FA36-444E-B2A9-F85DBDB581DA}"/>
              </a:ext>
            </a:extLst>
          </p:cNvPr>
          <p:cNvSpPr/>
          <p:nvPr/>
        </p:nvSpPr>
        <p:spPr>
          <a:xfrm>
            <a:off x="9263350" y="1272985"/>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8AB3A0C7-F20C-094B-B1B5-9C85B7EFD9E6}"/>
              </a:ext>
            </a:extLst>
          </p:cNvPr>
          <p:cNvSpPr/>
          <p:nvPr/>
        </p:nvSpPr>
        <p:spPr>
          <a:xfrm>
            <a:off x="9263349" y="23484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5169350B-4196-E540-A6F6-D74073B840B1}"/>
              </a:ext>
            </a:extLst>
          </p:cNvPr>
          <p:cNvSpPr/>
          <p:nvPr/>
        </p:nvSpPr>
        <p:spPr>
          <a:xfrm>
            <a:off x="8703109" y="281030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46216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03F4-3740-B640-9F34-E3A226884080}"/>
              </a:ext>
            </a:extLst>
          </p:cNvPr>
          <p:cNvSpPr>
            <a:spLocks noGrp="1"/>
          </p:cNvSpPr>
          <p:nvPr>
            <p:ph type="title"/>
          </p:nvPr>
        </p:nvSpPr>
        <p:spPr/>
        <p:txBody>
          <a:bodyPr/>
          <a:lstStyle/>
          <a:p>
            <a:r>
              <a:rPr lang="en-US" dirty="0"/>
              <a:t>The `cell` in cellular networks</a:t>
            </a:r>
          </a:p>
        </p:txBody>
      </p:sp>
      <p:sp>
        <p:nvSpPr>
          <p:cNvPr id="3" name="Content Placeholder 2">
            <a:extLst>
              <a:ext uri="{FF2B5EF4-FFF2-40B4-BE49-F238E27FC236}">
                <a16:creationId xmlns:a16="http://schemas.microsoft.com/office/drawing/2014/main" id="{D5C97C3F-67F5-854C-A86E-105F0CC930A5}"/>
              </a:ext>
            </a:extLst>
          </p:cNvPr>
          <p:cNvSpPr>
            <a:spLocks noGrp="1"/>
          </p:cNvSpPr>
          <p:nvPr>
            <p:ph idx="1"/>
          </p:nvPr>
        </p:nvSpPr>
        <p:spPr>
          <a:xfrm>
            <a:off x="609600" y="1600201"/>
            <a:ext cx="5754624" cy="4525963"/>
          </a:xfrm>
        </p:spPr>
        <p:txBody>
          <a:bodyPr/>
          <a:lstStyle/>
          <a:p>
            <a:r>
              <a:rPr lang="en-US" dirty="0">
                <a:latin typeface="+mj-lt"/>
              </a:rPr>
              <a:t>Cell is </a:t>
            </a:r>
            <a:r>
              <a:rPr lang="en-US" i="1" dirty="0">
                <a:latin typeface="+mj-lt"/>
              </a:rPr>
              <a:t>spatial </a:t>
            </a:r>
            <a:r>
              <a:rPr lang="en-US" dirty="0">
                <a:latin typeface="+mj-lt"/>
              </a:rPr>
              <a:t>division</a:t>
            </a:r>
          </a:p>
          <a:p>
            <a:pPr lvl="1"/>
            <a:r>
              <a:rPr lang="en-US" dirty="0">
                <a:latin typeface="+mj-lt"/>
              </a:rPr>
              <a:t>Reduce transmit power, smaller area</a:t>
            </a:r>
          </a:p>
          <a:p>
            <a:endParaRPr lang="en-US" dirty="0">
              <a:latin typeface="+mj-lt"/>
            </a:endParaRPr>
          </a:p>
          <a:p>
            <a:r>
              <a:rPr lang="en-US" dirty="0">
                <a:latin typeface="+mj-lt"/>
              </a:rPr>
              <a:t>Now… </a:t>
            </a:r>
          </a:p>
          <a:p>
            <a:pPr lvl="1"/>
            <a:r>
              <a:rPr lang="en-US" dirty="0">
                <a:latin typeface="+mj-lt"/>
              </a:rPr>
              <a:t>12 / 3 = 4 channels per cell</a:t>
            </a:r>
            <a:r>
              <a:rPr lang="en-US" i="1" dirty="0">
                <a:latin typeface="+mj-lt"/>
              </a:rPr>
              <a:t> </a:t>
            </a:r>
          </a:p>
          <a:p>
            <a:pPr lvl="1"/>
            <a:r>
              <a:rPr lang="en-US" dirty="0">
                <a:latin typeface="+mj-lt"/>
              </a:rPr>
              <a:t>* 6 cells in area</a:t>
            </a:r>
          </a:p>
          <a:p>
            <a:pPr lvl="1"/>
            <a:r>
              <a:rPr lang="en-US" dirty="0">
                <a:solidFill>
                  <a:srgbClr val="FF0000"/>
                </a:solidFill>
                <a:latin typeface="+mj-lt"/>
              </a:rPr>
              <a:t>= 24 users of same spectrum!</a:t>
            </a:r>
          </a:p>
          <a:p>
            <a:endParaRPr lang="en-US" dirty="0">
              <a:latin typeface="+mj-lt"/>
            </a:endParaRPr>
          </a:p>
          <a:p>
            <a:r>
              <a:rPr lang="en-US" dirty="0">
                <a:latin typeface="+mj-lt"/>
              </a:rPr>
              <a:t>And we can choose the cell size based on our expected needs</a:t>
            </a:r>
          </a:p>
        </p:txBody>
      </p:sp>
      <p:sp>
        <p:nvSpPr>
          <p:cNvPr id="4" name="Slide Number Placeholder 3">
            <a:extLst>
              <a:ext uri="{FF2B5EF4-FFF2-40B4-BE49-F238E27FC236}">
                <a16:creationId xmlns:a16="http://schemas.microsoft.com/office/drawing/2014/main" id="{F9B0E527-BF54-7C48-B7CC-0EADF07770D4}"/>
              </a:ext>
            </a:extLst>
          </p:cNvPr>
          <p:cNvSpPr>
            <a:spLocks noGrp="1"/>
          </p:cNvSpPr>
          <p:nvPr>
            <p:ph type="sldNum" sz="quarter" idx="12"/>
          </p:nvPr>
        </p:nvSpPr>
        <p:spPr/>
        <p:txBody>
          <a:bodyPr/>
          <a:lstStyle/>
          <a:p>
            <a:pPr algn="r"/>
            <a:fld id="{434A358D-2637-E146-A3BD-05BD470B507B}" type="slidenum">
              <a:rPr lang="en-US" smtClean="0"/>
              <a:pPr algn="r"/>
              <a:t>44</a:t>
            </a:fld>
            <a:endParaRPr lang="en-US" dirty="0"/>
          </a:p>
        </p:txBody>
      </p:sp>
      <p:pic>
        <p:nvPicPr>
          <p:cNvPr id="5" name="Picture 4">
            <a:extLst>
              <a:ext uri="{FF2B5EF4-FFF2-40B4-BE49-F238E27FC236}">
                <a16:creationId xmlns:a16="http://schemas.microsoft.com/office/drawing/2014/main" id="{7C098B59-86CF-DC4A-BE3F-03F4AB023B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10" name="Picture 9">
            <a:extLst>
              <a:ext uri="{FF2B5EF4-FFF2-40B4-BE49-F238E27FC236}">
                <a16:creationId xmlns:a16="http://schemas.microsoft.com/office/drawing/2014/main" id="{FA6BC71E-4BD1-FF46-8E08-827331CCAE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11" name="Picture 10">
            <a:extLst>
              <a:ext uri="{FF2B5EF4-FFF2-40B4-BE49-F238E27FC236}">
                <a16:creationId xmlns:a16="http://schemas.microsoft.com/office/drawing/2014/main" id="{824368A2-CE79-4F4A-A42D-FF8960D1AF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12" name="Picture 11">
            <a:extLst>
              <a:ext uri="{FF2B5EF4-FFF2-40B4-BE49-F238E27FC236}">
                <a16:creationId xmlns:a16="http://schemas.microsoft.com/office/drawing/2014/main" id="{BEF9BDE2-3115-FD4A-AEC5-48FC90ACED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20" name="Hexagon 19">
            <a:extLst>
              <a:ext uri="{FF2B5EF4-FFF2-40B4-BE49-F238E27FC236}">
                <a16:creationId xmlns:a16="http://schemas.microsoft.com/office/drawing/2014/main" id="{E0831443-0123-314D-8DB3-CD5363AE3F1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Hexagon 20">
            <a:extLst>
              <a:ext uri="{FF2B5EF4-FFF2-40B4-BE49-F238E27FC236}">
                <a16:creationId xmlns:a16="http://schemas.microsoft.com/office/drawing/2014/main" id="{9A8D33C9-6A76-B040-80C5-B2909C7E7094}"/>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Hexagon 21">
            <a:extLst>
              <a:ext uri="{FF2B5EF4-FFF2-40B4-BE49-F238E27FC236}">
                <a16:creationId xmlns:a16="http://schemas.microsoft.com/office/drawing/2014/main" id="{6E84D988-3230-EB45-BCA1-8495D87D8487}"/>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Hexagon 22">
            <a:extLst>
              <a:ext uri="{FF2B5EF4-FFF2-40B4-BE49-F238E27FC236}">
                <a16:creationId xmlns:a16="http://schemas.microsoft.com/office/drawing/2014/main" id="{92526E04-A6EC-6747-B502-E9CC0D27C2AA}"/>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Hexagon 23">
            <a:extLst>
              <a:ext uri="{FF2B5EF4-FFF2-40B4-BE49-F238E27FC236}">
                <a16:creationId xmlns:a16="http://schemas.microsoft.com/office/drawing/2014/main" id="{7B7FD998-59C6-114B-9A5E-FCEBFA2A0471}"/>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Hexagon 24">
            <a:extLst>
              <a:ext uri="{FF2B5EF4-FFF2-40B4-BE49-F238E27FC236}">
                <a16:creationId xmlns:a16="http://schemas.microsoft.com/office/drawing/2014/main" id="{54140254-6EBE-854B-A79D-593B7B81A348}"/>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CA513F69-193D-6D43-B233-6A3501D11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27" name="Picture 26">
            <a:extLst>
              <a:ext uri="{FF2B5EF4-FFF2-40B4-BE49-F238E27FC236}">
                <a16:creationId xmlns:a16="http://schemas.microsoft.com/office/drawing/2014/main" id="{F9BF8880-FE45-8649-8623-BC4FE78DEF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28" name="Picture 27">
            <a:extLst>
              <a:ext uri="{FF2B5EF4-FFF2-40B4-BE49-F238E27FC236}">
                <a16:creationId xmlns:a16="http://schemas.microsoft.com/office/drawing/2014/main" id="{E1DAD96F-B1A1-2D48-8B85-0B02F3E88D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spTree>
    <p:extLst>
      <p:ext uri="{BB962C8B-B14F-4D97-AF65-F5344CB8AC3E}">
        <p14:creationId xmlns:p14="http://schemas.microsoft.com/office/powerpoint/2010/main" val="2545983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Spatial division tradeoffs</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7595" y="1647824"/>
            <a:ext cx="5175019" cy="4524375"/>
          </a:xfrm>
        </p:spPr>
        <p:txBody>
          <a:bodyPr/>
          <a:lstStyle/>
          <a:p>
            <a:r>
              <a:rPr lang="en-US" dirty="0">
                <a:latin typeface="+mj-lt"/>
              </a:rPr>
              <a:t>Need more infrastructure (more towers)</a:t>
            </a:r>
          </a:p>
          <a:p>
            <a:endParaRPr lang="en-US" dirty="0">
              <a:latin typeface="+mj-lt"/>
            </a:endParaRPr>
          </a:p>
          <a:p>
            <a:r>
              <a:rPr lang="en-US" dirty="0">
                <a:latin typeface="+mj-lt"/>
              </a:rPr>
              <a:t>Need logic to support handoff</a:t>
            </a:r>
          </a:p>
          <a:p>
            <a:pPr lvl="1"/>
            <a:r>
              <a:rPr lang="en-US" dirty="0">
                <a:latin typeface="+mj-lt"/>
              </a:rPr>
              <a:t>Cellular concept in Bell labs at 1947 [one year after mobile], but no handoff</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45</a:t>
            </a:fld>
            <a:endParaRPr lang="en-US" dirty="0"/>
          </a:p>
        </p:txBody>
      </p:sp>
      <p:pic>
        <p:nvPicPr>
          <p:cNvPr id="5" name="Picture 4">
            <a:extLst>
              <a:ext uri="{FF2B5EF4-FFF2-40B4-BE49-F238E27FC236}">
                <a16:creationId xmlns:a16="http://schemas.microsoft.com/office/drawing/2014/main" id="{97FC0235-27A0-F077-610B-3F92637EA5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6" name="Picture 5">
            <a:extLst>
              <a:ext uri="{FF2B5EF4-FFF2-40B4-BE49-F238E27FC236}">
                <a16:creationId xmlns:a16="http://schemas.microsoft.com/office/drawing/2014/main" id="{70A4AA92-A764-3680-6F28-348A36F5DC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7" name="Picture 6">
            <a:extLst>
              <a:ext uri="{FF2B5EF4-FFF2-40B4-BE49-F238E27FC236}">
                <a16:creationId xmlns:a16="http://schemas.microsoft.com/office/drawing/2014/main" id="{0E7B4273-CCE3-FD51-4131-057ADF975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8" name="Picture 7">
            <a:extLst>
              <a:ext uri="{FF2B5EF4-FFF2-40B4-BE49-F238E27FC236}">
                <a16:creationId xmlns:a16="http://schemas.microsoft.com/office/drawing/2014/main" id="{E0B35B8E-D380-6222-5EC0-DDD2D9341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9" name="Hexagon 8">
            <a:extLst>
              <a:ext uri="{FF2B5EF4-FFF2-40B4-BE49-F238E27FC236}">
                <a16:creationId xmlns:a16="http://schemas.microsoft.com/office/drawing/2014/main" id="{8D8EC519-FAC0-C3A6-FA7B-1DF52673C17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Hexagon 9">
            <a:extLst>
              <a:ext uri="{FF2B5EF4-FFF2-40B4-BE49-F238E27FC236}">
                <a16:creationId xmlns:a16="http://schemas.microsoft.com/office/drawing/2014/main" id="{528BBCA6-3810-3BEC-E203-B654AA9B34E5}"/>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ACE42916-B5C4-565D-2A82-C334937B014D}"/>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Hexagon 11">
            <a:extLst>
              <a:ext uri="{FF2B5EF4-FFF2-40B4-BE49-F238E27FC236}">
                <a16:creationId xmlns:a16="http://schemas.microsoft.com/office/drawing/2014/main" id="{4B676693-4C41-0108-DA15-8661D2ABAF74}"/>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 name="Picture 12">
            <a:extLst>
              <a:ext uri="{FF2B5EF4-FFF2-40B4-BE49-F238E27FC236}">
                <a16:creationId xmlns:a16="http://schemas.microsoft.com/office/drawing/2014/main" id="{39555765-0CE9-A3B9-AE6B-EF1123E73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14" name="Picture 13">
            <a:extLst>
              <a:ext uri="{FF2B5EF4-FFF2-40B4-BE49-F238E27FC236}">
                <a16:creationId xmlns:a16="http://schemas.microsoft.com/office/drawing/2014/main" id="{BEF78507-A785-D45D-8C9E-B18616F8E7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15" name="Picture 14">
            <a:extLst>
              <a:ext uri="{FF2B5EF4-FFF2-40B4-BE49-F238E27FC236}">
                <a16:creationId xmlns:a16="http://schemas.microsoft.com/office/drawing/2014/main" id="{37DD074C-735A-A3EF-5F6A-9766758D86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grpSp>
        <p:nvGrpSpPr>
          <p:cNvPr id="16" name="Group 15">
            <a:extLst>
              <a:ext uri="{FF2B5EF4-FFF2-40B4-BE49-F238E27FC236}">
                <a16:creationId xmlns:a16="http://schemas.microsoft.com/office/drawing/2014/main" id="{06C67486-1EB7-0048-3CD4-112A9DB53797}"/>
              </a:ext>
            </a:extLst>
          </p:cNvPr>
          <p:cNvGrpSpPr/>
          <p:nvPr/>
        </p:nvGrpSpPr>
        <p:grpSpPr>
          <a:xfrm>
            <a:off x="8598951" y="486191"/>
            <a:ext cx="1181751" cy="2886191"/>
            <a:chOff x="6449212" y="364643"/>
            <a:chExt cx="886313" cy="2164643"/>
          </a:xfrm>
        </p:grpSpPr>
        <p:sp>
          <p:nvSpPr>
            <p:cNvPr id="17" name="Oval 16">
              <a:extLst>
                <a:ext uri="{FF2B5EF4-FFF2-40B4-BE49-F238E27FC236}">
                  <a16:creationId xmlns:a16="http://schemas.microsoft.com/office/drawing/2014/main" id="{01D37C34-FA69-0C54-8FAF-A674958B9E91}"/>
                </a:ext>
              </a:extLst>
            </p:cNvPr>
            <p:cNvSpPr/>
            <p:nvPr/>
          </p:nvSpPr>
          <p:spPr>
            <a:xfrm rot="17760102">
              <a:off x="5831352" y="1457549"/>
              <a:ext cx="1689597" cy="4538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4FEAF4C-5458-55F0-039F-594BE850F3B7}"/>
                </a:ext>
              </a:extLst>
            </p:cNvPr>
            <p:cNvSpPr txBox="1"/>
            <p:nvPr/>
          </p:nvSpPr>
          <p:spPr>
            <a:xfrm>
              <a:off x="6958979" y="364643"/>
              <a:ext cx="376546" cy="684755"/>
            </a:xfrm>
            <a:prstGeom prst="rect">
              <a:avLst/>
            </a:prstGeom>
            <a:noFill/>
          </p:spPr>
          <p:txBody>
            <a:bodyPr wrap="none" rtlCol="0">
              <a:spAutoFit/>
            </a:bodyPr>
            <a:lstStyle/>
            <a:p>
              <a:r>
                <a:rPr lang="en-US" sz="5333" b="1" dirty="0">
                  <a:solidFill>
                    <a:srgbClr val="FF0000"/>
                  </a:solidFill>
                  <a:latin typeface="Seravek Light"/>
                  <a:cs typeface="Seravek Light"/>
                </a:rPr>
                <a:t>?</a:t>
              </a:r>
            </a:p>
          </p:txBody>
        </p:sp>
      </p:grpSp>
      <p:sp>
        <p:nvSpPr>
          <p:cNvPr id="19" name="Hexagon 18">
            <a:extLst>
              <a:ext uri="{FF2B5EF4-FFF2-40B4-BE49-F238E27FC236}">
                <a16:creationId xmlns:a16="http://schemas.microsoft.com/office/drawing/2014/main" id="{387CE175-61C1-65E0-90FB-AF2F20DCAA9E}"/>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Hexagon 19">
            <a:extLst>
              <a:ext uri="{FF2B5EF4-FFF2-40B4-BE49-F238E27FC236}">
                <a16:creationId xmlns:a16="http://schemas.microsoft.com/office/drawing/2014/main" id="{25CC36DA-0480-746B-DC31-2CFDF2E6908B}"/>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3774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6AEF-2DAE-364F-B20C-176BEFD434A5}"/>
              </a:ext>
            </a:extLst>
          </p:cNvPr>
          <p:cNvSpPr>
            <a:spLocks noGrp="1"/>
          </p:cNvSpPr>
          <p:nvPr>
            <p:ph type="title"/>
          </p:nvPr>
        </p:nvSpPr>
        <p:spPr/>
        <p:txBody>
          <a:bodyPr/>
          <a:lstStyle/>
          <a:p>
            <a:r>
              <a:rPr lang="en-US" dirty="0"/>
              <a:t>How often does handoff need to happen anyway?</a:t>
            </a:r>
          </a:p>
        </p:txBody>
      </p:sp>
      <p:sp>
        <p:nvSpPr>
          <p:cNvPr id="3" name="Content Placeholder 2">
            <a:extLst>
              <a:ext uri="{FF2B5EF4-FFF2-40B4-BE49-F238E27FC236}">
                <a16:creationId xmlns:a16="http://schemas.microsoft.com/office/drawing/2014/main" id="{AE664885-8B38-6B47-AFBE-36E98CDB40A0}"/>
              </a:ext>
            </a:extLst>
          </p:cNvPr>
          <p:cNvSpPr>
            <a:spLocks noGrp="1"/>
          </p:cNvSpPr>
          <p:nvPr>
            <p:ph idx="1"/>
          </p:nvPr>
        </p:nvSpPr>
        <p:spPr/>
        <p:txBody>
          <a:bodyPr/>
          <a:lstStyle/>
          <a:p>
            <a:r>
              <a:rPr lang="en-US" dirty="0">
                <a:latin typeface="+mj-lt"/>
              </a:rPr>
              <a:t>Really a question of “how big are cells”</a:t>
            </a:r>
          </a:p>
          <a:p>
            <a:endParaRPr lang="en-US" dirty="0"/>
          </a:p>
          <a:p>
            <a:r>
              <a:rPr lang="en-US" dirty="0"/>
              <a:t>A back-of-envelope answer for “Handoffs per 3-minute call”:</a:t>
            </a:r>
          </a:p>
        </p:txBody>
      </p:sp>
      <p:sp>
        <p:nvSpPr>
          <p:cNvPr id="4" name="Slide Number Placeholder 3">
            <a:extLst>
              <a:ext uri="{FF2B5EF4-FFF2-40B4-BE49-F238E27FC236}">
                <a16:creationId xmlns:a16="http://schemas.microsoft.com/office/drawing/2014/main" id="{E1225671-872F-6247-9C55-5F7CF3125FD2}"/>
              </a:ext>
            </a:extLst>
          </p:cNvPr>
          <p:cNvSpPr>
            <a:spLocks noGrp="1"/>
          </p:cNvSpPr>
          <p:nvPr>
            <p:ph type="sldNum" sz="quarter" idx="12"/>
          </p:nvPr>
        </p:nvSpPr>
        <p:spPr/>
        <p:txBody>
          <a:bodyPr/>
          <a:lstStyle/>
          <a:p>
            <a:pPr algn="r"/>
            <a:fld id="{434A358D-2637-E146-A3BD-05BD470B507B}" type="slidenum">
              <a:rPr lang="en-US" smtClean="0"/>
              <a:pPr algn="r"/>
              <a:t>46</a:t>
            </a:fld>
            <a:endParaRPr lang="en-US" dirty="0"/>
          </a:p>
        </p:txBody>
      </p:sp>
      <p:graphicFrame>
        <p:nvGraphicFramePr>
          <p:cNvPr id="5" name="Table 4">
            <a:extLst>
              <a:ext uri="{FF2B5EF4-FFF2-40B4-BE49-F238E27FC236}">
                <a16:creationId xmlns:a16="http://schemas.microsoft.com/office/drawing/2014/main" id="{9533EAFE-1FD0-4C40-A5D7-D4FCA1AB00B1}"/>
              </a:ext>
            </a:extLst>
          </p:cNvPr>
          <p:cNvGraphicFramePr>
            <a:graphicFrameLocks noGrp="1"/>
          </p:cNvGraphicFramePr>
          <p:nvPr/>
        </p:nvGraphicFramePr>
        <p:xfrm>
          <a:off x="609600" y="2718817"/>
          <a:ext cx="10765535" cy="3273240"/>
        </p:xfrm>
        <a:graphic>
          <a:graphicData uri="http://schemas.openxmlformats.org/drawingml/2006/table">
            <a:tbl>
              <a:tblPr firstRow="1" bandRow="1">
                <a:tableStyleId>{69012ECD-51FC-41F1-AA8D-1B2483CD663E}</a:tableStyleId>
              </a:tblPr>
              <a:tblGrid>
                <a:gridCol w="2153107">
                  <a:extLst>
                    <a:ext uri="{9D8B030D-6E8A-4147-A177-3AD203B41FA5}">
                      <a16:colId xmlns:a16="http://schemas.microsoft.com/office/drawing/2014/main" val="1083751725"/>
                    </a:ext>
                  </a:extLst>
                </a:gridCol>
                <a:gridCol w="2153107">
                  <a:extLst>
                    <a:ext uri="{9D8B030D-6E8A-4147-A177-3AD203B41FA5}">
                      <a16:colId xmlns:a16="http://schemas.microsoft.com/office/drawing/2014/main" val="2204800961"/>
                    </a:ext>
                  </a:extLst>
                </a:gridCol>
                <a:gridCol w="2153107">
                  <a:extLst>
                    <a:ext uri="{9D8B030D-6E8A-4147-A177-3AD203B41FA5}">
                      <a16:colId xmlns:a16="http://schemas.microsoft.com/office/drawing/2014/main" val="4049061476"/>
                    </a:ext>
                  </a:extLst>
                </a:gridCol>
                <a:gridCol w="2153107">
                  <a:extLst>
                    <a:ext uri="{9D8B030D-6E8A-4147-A177-3AD203B41FA5}">
                      <a16:colId xmlns:a16="http://schemas.microsoft.com/office/drawing/2014/main" val="3619646399"/>
                    </a:ext>
                  </a:extLst>
                </a:gridCol>
                <a:gridCol w="2153107">
                  <a:extLst>
                    <a:ext uri="{9D8B030D-6E8A-4147-A177-3AD203B41FA5}">
                      <a16:colId xmlns:a16="http://schemas.microsoft.com/office/drawing/2014/main" val="3100517724"/>
                    </a:ext>
                  </a:extLst>
                </a:gridCol>
              </a:tblGrid>
              <a:tr h="509171">
                <a:tc>
                  <a:txBody>
                    <a:bodyPr/>
                    <a:lstStyle/>
                    <a:p>
                      <a:endParaRPr lang="en-US" sz="1600" dirty="0">
                        <a:latin typeface="Seravek" panose="020B0503040000020004" pitchFamily="34" charset="0"/>
                      </a:endParaRPr>
                    </a:p>
                  </a:txBody>
                  <a:tcPr marL="121920" marR="121920" marT="60960" marB="60960"/>
                </a:tc>
                <a:tc>
                  <a:txBody>
                    <a:bodyPr/>
                    <a:lstStyle/>
                    <a:p>
                      <a:r>
                        <a:rPr lang="en-US" sz="1600" dirty="0"/>
                        <a:t>Speed (mph)</a:t>
                      </a:r>
                      <a:endParaRPr lang="en-US" sz="1600" dirty="0">
                        <a:latin typeface="Seravek" panose="020B0503040000020004" pitchFamily="34" charset="0"/>
                      </a:endParaRPr>
                    </a:p>
                  </a:txBody>
                  <a:tcPr marL="121920" marR="121920" marT="60960" marB="60960"/>
                </a:tc>
                <a:tc>
                  <a:txBody>
                    <a:bodyPr/>
                    <a:lstStyle/>
                    <a:p>
                      <a:r>
                        <a:rPr lang="en-US" sz="1600" dirty="0"/>
                        <a:t>Speed (</a:t>
                      </a:r>
                      <a:r>
                        <a:rPr lang="en-US" sz="1600" dirty="0" err="1"/>
                        <a:t>kph</a:t>
                      </a:r>
                      <a:r>
                        <a:rPr lang="en-US" sz="1600" dirty="0"/>
                        <a:t>)</a:t>
                      </a:r>
                      <a:endParaRPr lang="en-US" sz="1600" dirty="0">
                        <a:latin typeface="Seravek" panose="020B0503040000020004" pitchFamily="34" charset="0"/>
                      </a:endParaRPr>
                    </a:p>
                  </a:txBody>
                  <a:tcPr marL="121920" marR="121920" marT="60960" marB="60960"/>
                </a:tc>
                <a:tc>
                  <a:txBody>
                    <a:bodyPr/>
                    <a:lstStyle/>
                    <a:p>
                      <a:r>
                        <a:rPr lang="en-US" sz="1600" dirty="0"/>
                        <a:t>Cell Radius (km)</a:t>
                      </a:r>
                      <a:endParaRPr lang="en-US" sz="1600" dirty="0">
                        <a:latin typeface="Seravek" panose="020B0503040000020004" pitchFamily="34" charset="0"/>
                      </a:endParaRPr>
                    </a:p>
                  </a:txBody>
                  <a:tcPr marL="121920" marR="121920" marT="60960" marB="60960"/>
                </a:tc>
                <a:tc>
                  <a:txBody>
                    <a:bodyPr/>
                    <a:lstStyle/>
                    <a:p>
                      <a:r>
                        <a:rPr lang="en-US" sz="1600" dirty="0"/>
                        <a:t>Handoffs</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38239091"/>
                  </a:ext>
                </a:extLst>
              </a:tr>
              <a:tr h="509171">
                <a:tc>
                  <a:txBody>
                    <a:bodyPr/>
                    <a:lstStyle/>
                    <a:p>
                      <a:r>
                        <a:rPr lang="en-US" sz="1600" dirty="0"/>
                        <a:t>Freeway, rural</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0.33</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66179337"/>
                  </a:ext>
                </a:extLst>
              </a:tr>
              <a:tr h="509171">
                <a:tc>
                  <a:txBody>
                    <a:bodyPr/>
                    <a:lstStyle/>
                    <a:p>
                      <a:r>
                        <a:rPr lang="en-US" sz="1600" dirty="0"/>
                        <a:t>Freeway, urban</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3.25</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347648983"/>
                  </a:ext>
                </a:extLst>
              </a:tr>
              <a:tr h="727385">
                <a:tc>
                  <a:txBody>
                    <a:bodyPr/>
                    <a:lstStyle/>
                    <a:p>
                      <a:r>
                        <a:rPr lang="en-US" sz="1600" dirty="0"/>
                        <a:t>Surface streets, urban</a:t>
                      </a:r>
                      <a:endParaRPr lang="en-US" sz="1600" dirty="0">
                        <a:latin typeface="Seravek" panose="020B0503040000020004" pitchFamily="34" charset="0"/>
                      </a:endParaRPr>
                    </a:p>
                  </a:txBody>
                  <a:tcPr marL="121920" marR="121920" marT="60960" marB="60960"/>
                </a:tc>
                <a:tc>
                  <a:txBody>
                    <a:bodyPr/>
                    <a:lstStyle/>
                    <a:p>
                      <a:r>
                        <a:rPr lang="en-US" sz="1600" dirty="0"/>
                        <a:t>30</a:t>
                      </a:r>
                      <a:endParaRPr lang="en-US" sz="1600" dirty="0">
                        <a:latin typeface="Seravek" panose="020B0503040000020004" pitchFamily="34" charset="0"/>
                      </a:endParaRPr>
                    </a:p>
                  </a:txBody>
                  <a:tcPr marL="121920" marR="121920" marT="60960" marB="60960"/>
                </a:tc>
                <a:tc>
                  <a:txBody>
                    <a:bodyPr/>
                    <a:lstStyle/>
                    <a:p>
                      <a:r>
                        <a:rPr lang="en-US" sz="1600" dirty="0"/>
                        <a:t>48</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853847922"/>
                  </a:ext>
                </a:extLst>
              </a:tr>
              <a:tr h="509171">
                <a:tc>
                  <a:txBody>
                    <a:bodyPr/>
                    <a:lstStyle/>
                    <a:p>
                      <a:r>
                        <a:rPr lang="en-US" sz="1600" dirty="0"/>
                        <a:t>Pedestrian, urban</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0.12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1326655983"/>
                  </a:ext>
                </a:extLst>
              </a:tr>
              <a:tr h="509171">
                <a:tc>
                  <a:txBody>
                    <a:bodyPr/>
                    <a:lstStyle/>
                    <a:p>
                      <a:r>
                        <a:rPr lang="en-US" sz="1600" dirty="0"/>
                        <a:t>Pedestrian, microcell</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0.1</a:t>
                      </a:r>
                      <a:endParaRPr lang="en-US" sz="1600" dirty="0">
                        <a:latin typeface="Seravek" panose="020B0503040000020004" pitchFamily="34" charset="0"/>
                      </a:endParaRPr>
                    </a:p>
                  </a:txBody>
                  <a:tcPr marL="121920" marR="121920" marT="60960" marB="60960"/>
                </a:tc>
                <a:tc>
                  <a:txBody>
                    <a:bodyPr/>
                    <a:lstStyle/>
                    <a:p>
                      <a:r>
                        <a:rPr lang="en-US" sz="1600" dirty="0"/>
                        <a:t>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208712547"/>
                  </a:ext>
                </a:extLst>
              </a:tr>
            </a:tbl>
          </a:graphicData>
        </a:graphic>
      </p:graphicFrame>
      <p:sp>
        <p:nvSpPr>
          <p:cNvPr id="6" name="TextBox 5">
            <a:extLst>
              <a:ext uri="{FF2B5EF4-FFF2-40B4-BE49-F238E27FC236}">
                <a16:creationId xmlns:a16="http://schemas.microsoft.com/office/drawing/2014/main" id="{202DF918-BE15-6540-960A-BB381722B111}"/>
              </a:ext>
            </a:extLst>
          </p:cNvPr>
          <p:cNvSpPr txBox="1"/>
          <p:nvPr/>
        </p:nvSpPr>
        <p:spPr>
          <a:xfrm>
            <a:off x="5758825" y="5992793"/>
            <a:ext cx="563006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Table data from Arthur H. M. Ross, PhD: </a:t>
            </a:r>
            <a:r>
              <a:rPr lang="en-US" sz="933" i="1" dirty="0">
                <a:solidFill>
                  <a:schemeClr val="bg1">
                    <a:lumMod val="50000"/>
                  </a:schemeClr>
                </a:solidFill>
                <a:latin typeface="Seravek Light"/>
                <a:cs typeface="Seravek Light"/>
                <a:hlinkClick r:id="rId2">
                  <a:extLst>
                    <a:ext uri="{A12FA001-AC4F-418D-AE19-62706E023703}">
                      <ahyp:hlinkClr xmlns:ahyp="http://schemas.microsoft.com/office/drawing/2018/hyperlinkcolor" val="tx"/>
                    </a:ext>
                  </a:extLst>
                </a:hlinkClick>
              </a:rPr>
              <a:t>http://www.cdg.org/technology/cdma_technology/a_ross/handoff.asp</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637895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1066800" y="294124"/>
            <a:ext cx="10363200" cy="1068387"/>
          </a:xfrm>
        </p:spPr>
        <p:txBody>
          <a:bodyPr>
            <a:noAutofit/>
          </a:bodyPr>
          <a:lstStyle/>
          <a:p>
            <a:pPr marL="342900" indent="-342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Evolution of Cellular Wireless Network</a:t>
            </a:r>
          </a:p>
        </p:txBody>
      </p:sp>
      <p:sp>
        <p:nvSpPr>
          <p:cNvPr id="27651" name="Rectangle 2"/>
          <p:cNvSpPr>
            <a:spLocks noGrp="1" noChangeArrowheads="1"/>
          </p:cNvSpPr>
          <p:nvPr>
            <p:ph idx="1"/>
          </p:nvPr>
        </p:nvSpPr>
        <p:spPr>
          <a:xfrm>
            <a:off x="1066800" y="1475510"/>
            <a:ext cx="5410200" cy="4608513"/>
          </a:xfrm>
        </p:spPr>
        <p:txBody>
          <a:bodyPr/>
          <a:lstStyle/>
          <a:p>
            <a:pPr>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sz="2400" dirty="0">
                <a:latin typeface="+mj-lt"/>
              </a:rPr>
              <a:t>First Generation Analog (AMPS)</a:t>
            </a:r>
            <a:r>
              <a:rPr lang="ar-SA" sz="2400" dirty="0">
                <a:latin typeface="+mj-lt"/>
                <a:cs typeface="Arial" charset="0"/>
              </a:rPr>
              <a:t>‏</a:t>
            </a:r>
            <a:endParaRPr lang="en-SG" sz="2400" dirty="0">
              <a:latin typeface="+mj-lt"/>
            </a:endParaRPr>
          </a:p>
          <a:p>
            <a:pPr>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sz="2400" dirty="0">
                <a:latin typeface="+mj-lt"/>
              </a:rPr>
              <a:t>Second Generation</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TDMA </a:t>
            </a:r>
          </a:p>
          <a:p>
            <a:pPr lvl="2">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GSM (SingTel/M1, Europe, AT&amp;T)</a:t>
            </a:r>
            <a:r>
              <a:rPr lang="ar-SA" dirty="0">
                <a:latin typeface="+mj-lt"/>
                <a:cs typeface="Arial" charset="0"/>
              </a:rPr>
              <a:t>‏</a:t>
            </a:r>
            <a:endParaRPr lang="en-SG" dirty="0">
              <a:latin typeface="+mj-lt"/>
            </a:endParaRPr>
          </a:p>
          <a:p>
            <a:pPr lvl="2">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NA-TDMA IS-136 (AT&amp;T)</a:t>
            </a:r>
            <a:r>
              <a:rPr lang="ar-SA" dirty="0">
                <a:latin typeface="+mj-lt"/>
                <a:cs typeface="Arial" charset="0"/>
              </a:rPr>
              <a:t>‏</a:t>
            </a:r>
            <a:endParaRPr lang="en-SG" dirty="0">
              <a:latin typeface="+mj-lt"/>
            </a:endParaRP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CDMA (U.S.A.)</a:t>
            </a:r>
            <a:r>
              <a:rPr lang="ar-SA" dirty="0">
                <a:latin typeface="+mj-lt"/>
                <a:cs typeface="Arial" charset="0"/>
              </a:rPr>
              <a:t>‏</a:t>
            </a:r>
            <a:endParaRPr lang="en-SG" dirty="0">
              <a:latin typeface="+mj-lt"/>
            </a:endParaRPr>
          </a:p>
          <a:p>
            <a:pPr>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sz="2400" dirty="0">
                <a:latin typeface="+mj-lt"/>
              </a:rPr>
              <a:t>Third Generation</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CDMA2000 (U.S.A.)</a:t>
            </a:r>
            <a:r>
              <a:rPr lang="ar-SA" dirty="0">
                <a:latin typeface="+mj-lt"/>
                <a:cs typeface="Arial" charset="0"/>
              </a:rPr>
              <a:t>‏</a:t>
            </a:r>
            <a:endParaRPr lang="en-SG" dirty="0">
              <a:latin typeface="+mj-lt"/>
            </a:endParaRP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WCDMA (Europe, Singapore)</a:t>
            </a:r>
            <a:r>
              <a:rPr lang="ar-SA" dirty="0">
                <a:latin typeface="+mj-lt"/>
                <a:cs typeface="Arial" charset="0"/>
              </a:rPr>
              <a:t>‏</a:t>
            </a:r>
            <a:endParaRPr lang="en-SG" dirty="0">
              <a:latin typeface="+mj-lt"/>
            </a:endParaRPr>
          </a:p>
          <a:p>
            <a:pPr>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sz="2400" dirty="0">
                <a:latin typeface="+mj-lt"/>
              </a:rPr>
              <a:t>4G/5G Generation</a:t>
            </a:r>
          </a:p>
          <a:p>
            <a:pPr lvl="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latin typeface="+mj-lt"/>
              </a:rPr>
              <a:t>LTE</a:t>
            </a:r>
          </a:p>
          <a:p>
            <a:pPr lvl="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SG" sz="2000" dirty="0"/>
          </a:p>
        </p:txBody>
      </p:sp>
      <p:sp>
        <p:nvSpPr>
          <p:cNvPr id="2" name="Slide Number Placeholder 1"/>
          <p:cNvSpPr>
            <a:spLocks noGrp="1"/>
          </p:cNvSpPr>
          <p:nvPr>
            <p:ph type="sldNum" sz="quarter" idx="12"/>
          </p:nvPr>
        </p:nvSpPr>
        <p:spPr/>
        <p:txBody>
          <a:bodyPr/>
          <a:lstStyle/>
          <a:p>
            <a:fld id="{69E57DC2-970A-4B3E-BB1C-7A09969E49DF}" type="slidenum">
              <a:rPr lang="en-US" smtClean="0"/>
              <a:t>47</a:t>
            </a:fld>
            <a:endParaRPr lang="en-US" dirty="0"/>
          </a:p>
        </p:txBody>
      </p:sp>
    </p:spTree>
    <p:custDataLst>
      <p:tags r:id="rId1"/>
    </p:custDataLst>
    <p:extLst>
      <p:ext uri="{BB962C8B-B14F-4D97-AF65-F5344CB8AC3E}">
        <p14:creationId xmlns:p14="http://schemas.microsoft.com/office/powerpoint/2010/main" val="22403003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Cellular Basics</a:t>
            </a:r>
          </a:p>
          <a:p>
            <a:pPr marL="514350" indent="-514350">
              <a:buAutoNum type="arabicPeriod"/>
            </a:pPr>
            <a:r>
              <a:rPr lang="en-US" b="1" dirty="0">
                <a:latin typeface="+mj-lt"/>
              </a:rPr>
              <a:t>1G</a:t>
            </a:r>
          </a:p>
          <a:p>
            <a:pPr marL="514350" indent="-514350">
              <a:buAutoNum type="arabicPeriod"/>
            </a:pPr>
            <a:r>
              <a:rPr lang="en-US" dirty="0">
                <a:latin typeface="+mj-lt"/>
              </a:rPr>
              <a:t>2G</a:t>
            </a:r>
          </a:p>
          <a:p>
            <a:pPr marL="514350" indent="-514350">
              <a:buAutoNum type="arabicPeriod"/>
            </a:pPr>
            <a:r>
              <a:rPr lang="en-US" dirty="0">
                <a:latin typeface="+mj-lt"/>
              </a:rPr>
              <a:t>3G</a:t>
            </a:r>
          </a:p>
          <a:p>
            <a:pPr marL="514350" indent="-514350">
              <a:buAutoNum type="arabicPeriod"/>
            </a:pPr>
            <a:r>
              <a:rPr lang="en-US" dirty="0">
                <a:latin typeface="+mj-lt"/>
              </a:rPr>
              <a:t>3GPP, 4G</a:t>
            </a:r>
          </a:p>
          <a:p>
            <a:pPr marL="514350" indent="-514350">
              <a:buAutoNum type="arabicPeriod"/>
            </a:pPr>
            <a:r>
              <a:rPr lang="en-US" dirty="0">
                <a:latin typeface="+mj-lt"/>
              </a:rPr>
              <a:t>5G</a:t>
            </a:r>
          </a:p>
          <a:p>
            <a:pPr marL="514350" indent="-514350">
              <a:buAutoNum type="arabicPeriod"/>
            </a:pPr>
            <a:r>
              <a:rPr lang="en-US" dirty="0">
                <a:latin typeface="+mj-lt"/>
              </a:rPr>
              <a:t>Cellular for IOT</a:t>
            </a:r>
          </a:p>
          <a:p>
            <a:pPr marL="514350" indent="-514350">
              <a:buAutoNum type="arabicPeriod"/>
            </a:pPr>
            <a:endParaRPr lang="en-US" dirty="0">
              <a:latin typeface="+mj-lt"/>
            </a:endParaRP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48</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171529862"/>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a:xfrm>
            <a:off x="623455" y="268288"/>
            <a:ext cx="7764462" cy="928687"/>
          </a:xfrm>
        </p:spPr>
        <p:txBody>
          <a:bodyPr>
            <a:normAutofit/>
          </a:bodyPr>
          <a:lstStyle/>
          <a:p>
            <a:pPr marL="342900" indent="-342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First Generation Analog System </a:t>
            </a:r>
          </a:p>
        </p:txBody>
      </p:sp>
      <p:sp>
        <p:nvSpPr>
          <p:cNvPr id="28675" name="Rectangle 2"/>
          <p:cNvSpPr>
            <a:spLocks noGrp="1" noChangeArrowheads="1"/>
          </p:cNvSpPr>
          <p:nvPr>
            <p:ph idx="1"/>
          </p:nvPr>
        </p:nvSpPr>
        <p:spPr>
          <a:xfrm>
            <a:off x="623455" y="1501775"/>
            <a:ext cx="8610600" cy="5356225"/>
          </a:xfrm>
        </p:spPr>
        <p:txBody>
          <a:bodyPr/>
          <a:lstStyle/>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sz="2400" dirty="0">
                <a:latin typeface="+mj-lt"/>
              </a:rPr>
              <a:t>Example</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Advanced Mobile Phone Service (AMPS)</a:t>
            </a:r>
            <a:r>
              <a:rPr lang="ar-SA" dirty="0">
                <a:latin typeface="+mj-lt"/>
                <a:cs typeface="Arial" charset="0"/>
              </a:rPr>
              <a:t>‏</a:t>
            </a:r>
            <a:endParaRPr lang="en-SG" dirty="0">
              <a:latin typeface="+mj-lt"/>
            </a:endParaRP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Provide </a:t>
            </a:r>
            <a:r>
              <a:rPr lang="en-SG" dirty="0" err="1">
                <a:latin typeface="+mj-lt"/>
              </a:rPr>
              <a:t>analog</a:t>
            </a:r>
            <a:r>
              <a:rPr lang="en-SG" dirty="0">
                <a:latin typeface="+mj-lt"/>
              </a:rPr>
              <a:t> traffic channels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two 25-MHz bands allocated to AMPS</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latin typeface="+mj-lt"/>
              </a:rPr>
              <a:t>One for transmission from base to mobile unit</a:t>
            </a:r>
          </a:p>
          <a:p>
            <a:pPr lvl="2">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latin typeface="+mj-lt"/>
              </a:rPr>
              <a:t>One for transmission from mobile unit to base</a:t>
            </a:r>
            <a:endParaRPr lang="en-SG" sz="2400" dirty="0">
              <a:latin typeface="+mj-lt"/>
            </a:endParaRP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Developed in 1970s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Early deployment in 1980s</a:t>
            </a:r>
          </a:p>
          <a:p>
            <a: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sz="2400" dirty="0">
                <a:latin typeface="+mj-lt"/>
              </a:rPr>
              <a:t>&gt; 40 million users in 1997</a:t>
            </a:r>
            <a:endParaRPr lang="en-US" sz="2400" dirty="0">
              <a:latin typeface="+mj-lt"/>
            </a:endParaRP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SG" dirty="0"/>
          </a:p>
        </p:txBody>
      </p:sp>
      <p:sp>
        <p:nvSpPr>
          <p:cNvPr id="28676" name="Rectangle 3"/>
          <p:cNvSpPr>
            <a:spLocks noChangeArrowheads="1"/>
          </p:cNvSpPr>
          <p:nvPr/>
        </p:nvSpPr>
        <p:spPr bwMode="auto">
          <a:xfrm>
            <a:off x="2566988" y="2682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69E57DC2-970A-4B3E-BB1C-7A09969E49DF}" type="slidenum">
              <a:rPr lang="en-US" smtClean="0"/>
              <a:t>49</a:t>
            </a:fld>
            <a:endParaRPr lang="en-US" dirty="0"/>
          </a:p>
        </p:txBody>
      </p:sp>
    </p:spTree>
    <p:custDataLst>
      <p:tags r:id="rId1"/>
    </p:custDataLst>
    <p:extLst>
      <p:ext uri="{BB962C8B-B14F-4D97-AF65-F5344CB8AC3E}">
        <p14:creationId xmlns:p14="http://schemas.microsoft.com/office/powerpoint/2010/main" val="32953381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Examination</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latin typeface="+mj-lt"/>
            </a:endParaRPr>
          </a:p>
          <a:p>
            <a:r>
              <a:rPr lang="en-SG" dirty="0">
                <a:latin typeface="+mj-lt"/>
              </a:rPr>
              <a:t>Write your answers concisely. </a:t>
            </a:r>
            <a:endParaRPr lang="en-US" dirty="0">
              <a:latin typeface="+mj-lt"/>
            </a:endParaRPr>
          </a:p>
        </p:txBody>
      </p:sp>
    </p:spTree>
    <p:extLst>
      <p:ext uri="{BB962C8B-B14F-4D97-AF65-F5344CB8AC3E}">
        <p14:creationId xmlns:p14="http://schemas.microsoft.com/office/powerpoint/2010/main" val="2688492679"/>
      </p:ext>
    </p:extLst>
  </p:cSld>
  <p:clrMapOvr>
    <a:masterClrMapping/>
  </p:clrMapOvr>
  <mc:AlternateContent xmlns:mc="http://schemas.openxmlformats.org/markup-compatibility/2006">
    <mc:Choice xmlns:p14="http://schemas.microsoft.com/office/powerpoint/2010/main" Requires="p14">
      <p:transition spd="slow" p14:dur="2000" advTm="61976"/>
    </mc:Choice>
    <mc:Fallback>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36417" y="484908"/>
            <a:ext cx="8555183" cy="762000"/>
          </a:xfrm>
          <a:noFill/>
        </p:spPr>
        <p:txBody>
          <a:bodyPr>
            <a:noAutofit/>
          </a:bodyPr>
          <a:lstStyle/>
          <a:p>
            <a:pPr algn="ctr" eaLnBrk="1" hangingPunct="1"/>
            <a:r>
              <a:rPr lang="en-US" dirty="0"/>
              <a:t>What were the design goals of AMPS?</a:t>
            </a:r>
          </a:p>
        </p:txBody>
      </p:sp>
      <p:sp>
        <p:nvSpPr>
          <p:cNvPr id="8196" name="Rectangle 3"/>
          <p:cNvSpPr>
            <a:spLocks noGrp="1" noChangeArrowheads="1"/>
          </p:cNvSpPr>
          <p:nvPr>
            <p:ph idx="1"/>
          </p:nvPr>
        </p:nvSpPr>
        <p:spPr>
          <a:xfrm>
            <a:off x="692727" y="1454726"/>
            <a:ext cx="10383982" cy="5119256"/>
          </a:xfrm>
          <a:noFill/>
        </p:spPr>
        <p:txBody>
          <a:bodyPr/>
          <a:lstStyle/>
          <a:p>
            <a:pPr eaLnBrk="1" hangingPunct="1">
              <a:spcBef>
                <a:spcPct val="0"/>
              </a:spcBef>
            </a:pPr>
            <a:r>
              <a:rPr lang="en-US" dirty="0">
                <a:latin typeface="+mj-lt"/>
              </a:rPr>
              <a:t>High voice quality (near wire line)</a:t>
            </a:r>
          </a:p>
          <a:p>
            <a:pPr eaLnBrk="1" hangingPunct="1">
              <a:spcBef>
                <a:spcPct val="0"/>
              </a:spcBef>
            </a:pPr>
            <a:endParaRPr lang="en-US" dirty="0">
              <a:latin typeface="+mj-lt"/>
            </a:endParaRPr>
          </a:p>
          <a:p>
            <a:pPr eaLnBrk="1" hangingPunct="1">
              <a:spcBef>
                <a:spcPct val="0"/>
              </a:spcBef>
            </a:pPr>
            <a:r>
              <a:rPr lang="en-US" dirty="0">
                <a:latin typeface="+mj-lt"/>
              </a:rPr>
              <a:t>Small coverage area (cell radius: 1-16 miles)</a:t>
            </a:r>
          </a:p>
          <a:p>
            <a:pPr eaLnBrk="1" hangingPunct="1">
              <a:spcBef>
                <a:spcPct val="0"/>
              </a:spcBef>
            </a:pPr>
            <a:endParaRPr lang="en-US" u="sng" dirty="0">
              <a:latin typeface="+mj-lt"/>
            </a:endParaRPr>
          </a:p>
          <a:p>
            <a:pPr eaLnBrk="1" hangingPunct="1">
              <a:spcBef>
                <a:spcPct val="0"/>
              </a:spcBef>
            </a:pPr>
            <a:r>
              <a:rPr lang="en-US" u="sng" dirty="0">
                <a:latin typeface="+mj-lt"/>
              </a:rPr>
              <a:t>Frequency reuse </a:t>
            </a:r>
            <a:r>
              <a:rPr lang="en-US" dirty="0">
                <a:latin typeface="+mj-lt"/>
              </a:rPr>
              <a:t>planned in system design</a:t>
            </a:r>
          </a:p>
          <a:p>
            <a:pPr eaLnBrk="1" hangingPunct="1">
              <a:spcBef>
                <a:spcPct val="0"/>
              </a:spcBef>
            </a:pPr>
            <a:endParaRPr lang="en-US" dirty="0">
              <a:latin typeface="+mj-lt"/>
            </a:endParaRPr>
          </a:p>
          <a:p>
            <a:pPr eaLnBrk="1" hangingPunct="1">
              <a:spcBef>
                <a:spcPct val="0"/>
              </a:spcBef>
            </a:pPr>
            <a:r>
              <a:rPr lang="en-US" dirty="0">
                <a:latin typeface="+mj-lt"/>
              </a:rPr>
              <a:t>Low power mobile (handheld) transmitters (4 watts or less)</a:t>
            </a:r>
          </a:p>
          <a:p>
            <a:pPr eaLnBrk="1" hangingPunct="1">
              <a:spcBef>
                <a:spcPct val="0"/>
              </a:spcBef>
            </a:pPr>
            <a:endParaRPr lang="en-US" dirty="0">
              <a:latin typeface="+mj-lt"/>
            </a:endParaRPr>
          </a:p>
          <a:p>
            <a:pPr eaLnBrk="1" hangingPunct="1">
              <a:spcBef>
                <a:spcPct val="0"/>
              </a:spcBef>
            </a:pPr>
            <a:r>
              <a:rPr lang="en-US" dirty="0">
                <a:latin typeface="+mj-lt"/>
              </a:rPr>
              <a:t>Medium power base stations (10’s of watts)</a:t>
            </a:r>
          </a:p>
          <a:p>
            <a:pPr eaLnBrk="1" hangingPunct="1">
              <a:spcBef>
                <a:spcPct val="0"/>
              </a:spcBef>
            </a:pPr>
            <a:endParaRPr lang="en-US" dirty="0">
              <a:latin typeface="+mj-lt"/>
            </a:endParaRPr>
          </a:p>
          <a:p>
            <a:pPr eaLnBrk="1" hangingPunct="1">
              <a:spcBef>
                <a:spcPct val="0"/>
              </a:spcBef>
            </a:pPr>
            <a:r>
              <a:rPr lang="en-US" dirty="0">
                <a:latin typeface="+mj-lt"/>
              </a:rPr>
              <a:t>Low blocking (2%) during busy hour</a:t>
            </a:r>
          </a:p>
          <a:p>
            <a:pPr eaLnBrk="1" hangingPunct="1">
              <a:spcBef>
                <a:spcPct val="0"/>
              </a:spcBef>
            </a:pPr>
            <a:endParaRPr lang="en-US" dirty="0">
              <a:latin typeface="+mj-lt"/>
            </a:endParaRPr>
          </a:p>
          <a:p>
            <a:pPr eaLnBrk="1" hangingPunct="1">
              <a:spcBef>
                <a:spcPct val="0"/>
              </a:spcBef>
            </a:pPr>
            <a:r>
              <a:rPr lang="en-US" dirty="0">
                <a:latin typeface="+mj-lt"/>
              </a:rPr>
              <a:t>System capacity for 100,000 or more customers per city </a:t>
            </a:r>
          </a:p>
        </p:txBody>
      </p:sp>
      <p:sp>
        <p:nvSpPr>
          <p:cNvPr id="29698" name="Slide Number Placeholder 5"/>
          <p:cNvSpPr>
            <a:spLocks noGrp="1"/>
          </p:cNvSpPr>
          <p:nvPr>
            <p:ph type="sldNum" sz="quarter" idx="12"/>
          </p:nvPr>
        </p:nvSpPr>
        <p:spPr bwMode="auto">
          <a:xfrm>
            <a:off x="8305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fld id="{B45F7BE4-DE9F-42DD-84D5-6BFB2B34D7AA}" type="slidenum">
              <a:rPr lang="en-US"/>
              <a:pPr eaLnBrk="1" hangingPunct="1"/>
              <a:t>50</a:t>
            </a:fld>
            <a:endParaRPr lang="en-US"/>
          </a:p>
        </p:txBody>
      </p:sp>
    </p:spTree>
    <p:custDataLst>
      <p:tags r:id="rId1"/>
    </p:custDataLst>
    <p:extLst>
      <p:ext uri="{BB962C8B-B14F-4D97-AF65-F5344CB8AC3E}">
        <p14:creationId xmlns:p14="http://schemas.microsoft.com/office/powerpoint/2010/main" val="3687284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animEffect transition="in" filter="blinds(horizontal)">
                                      <p:cBhvr>
                                        <p:cTn id="7" dur="500"/>
                                        <p:tgtEl>
                                          <p:spTgt spid="819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196">
                                            <p:txEl>
                                              <p:pRg st="2" end="2"/>
                                            </p:txEl>
                                          </p:spTgt>
                                        </p:tgtEl>
                                        <p:attrNameLst>
                                          <p:attrName>style.visibility</p:attrName>
                                        </p:attrNameLst>
                                      </p:cBhvr>
                                      <p:to>
                                        <p:strVal val="visible"/>
                                      </p:to>
                                    </p:set>
                                    <p:animEffect transition="in" filter="blinds(horizontal)">
                                      <p:cBhvr>
                                        <p:cTn id="12" dur="500"/>
                                        <p:tgtEl>
                                          <p:spTgt spid="819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196">
                                            <p:txEl>
                                              <p:pRg st="4" end="4"/>
                                            </p:txEl>
                                          </p:spTgt>
                                        </p:tgtEl>
                                        <p:attrNameLst>
                                          <p:attrName>style.visibility</p:attrName>
                                        </p:attrNameLst>
                                      </p:cBhvr>
                                      <p:to>
                                        <p:strVal val="visible"/>
                                      </p:to>
                                    </p:set>
                                    <p:animEffect transition="in" filter="blinds(horizontal)">
                                      <p:cBhvr>
                                        <p:cTn id="17" dur="500"/>
                                        <p:tgtEl>
                                          <p:spTgt spid="819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196">
                                            <p:txEl>
                                              <p:pRg st="6" end="6"/>
                                            </p:txEl>
                                          </p:spTgt>
                                        </p:tgtEl>
                                        <p:attrNameLst>
                                          <p:attrName>style.visibility</p:attrName>
                                        </p:attrNameLst>
                                      </p:cBhvr>
                                      <p:to>
                                        <p:strVal val="visible"/>
                                      </p:to>
                                    </p:set>
                                    <p:animEffect transition="in" filter="blinds(horizontal)">
                                      <p:cBhvr>
                                        <p:cTn id="22" dur="500"/>
                                        <p:tgtEl>
                                          <p:spTgt spid="8196">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196">
                                            <p:txEl>
                                              <p:pRg st="8" end="8"/>
                                            </p:txEl>
                                          </p:spTgt>
                                        </p:tgtEl>
                                        <p:attrNameLst>
                                          <p:attrName>style.visibility</p:attrName>
                                        </p:attrNameLst>
                                      </p:cBhvr>
                                      <p:to>
                                        <p:strVal val="visible"/>
                                      </p:to>
                                    </p:set>
                                    <p:animEffect transition="in" filter="blinds(horizontal)">
                                      <p:cBhvr>
                                        <p:cTn id="27" dur="500"/>
                                        <p:tgtEl>
                                          <p:spTgt spid="8196">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196">
                                            <p:txEl>
                                              <p:pRg st="10" end="10"/>
                                            </p:txEl>
                                          </p:spTgt>
                                        </p:tgtEl>
                                        <p:attrNameLst>
                                          <p:attrName>style.visibility</p:attrName>
                                        </p:attrNameLst>
                                      </p:cBhvr>
                                      <p:to>
                                        <p:strVal val="visible"/>
                                      </p:to>
                                    </p:set>
                                    <p:animEffect transition="in" filter="blinds(horizontal)">
                                      <p:cBhvr>
                                        <p:cTn id="32" dur="500"/>
                                        <p:tgtEl>
                                          <p:spTgt spid="8196">
                                            <p:txEl>
                                              <p:pRg st="10" end="1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8196">
                                            <p:txEl>
                                              <p:pRg st="12" end="12"/>
                                            </p:txEl>
                                          </p:spTgt>
                                        </p:tgtEl>
                                        <p:attrNameLst>
                                          <p:attrName>style.visibility</p:attrName>
                                        </p:attrNameLst>
                                      </p:cBhvr>
                                      <p:to>
                                        <p:strVal val="visible"/>
                                      </p:to>
                                    </p:set>
                                    <p:animEffect transition="in" filter="blinds(horizontal)">
                                      <p:cBhvr>
                                        <p:cTn id="37" dur="500"/>
                                        <p:tgtEl>
                                          <p:spTgt spid="819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256309" y="394854"/>
            <a:ext cx="8915399" cy="762000"/>
          </a:xfrm>
          <a:noFill/>
        </p:spPr>
        <p:txBody>
          <a:bodyPr>
            <a:normAutofit/>
          </a:bodyPr>
          <a:lstStyle/>
          <a:p>
            <a:pPr algn="ctr" eaLnBrk="1" hangingPunct="1"/>
            <a:r>
              <a:rPr lang="en-US" dirty="0"/>
              <a:t>What are the characteristics of AMPS?</a:t>
            </a:r>
          </a:p>
        </p:txBody>
      </p:sp>
      <p:sp>
        <p:nvSpPr>
          <p:cNvPr id="30724" name="Rectangle 3"/>
          <p:cNvSpPr>
            <a:spLocks noGrp="1" noChangeArrowheads="1"/>
          </p:cNvSpPr>
          <p:nvPr>
            <p:ph idx="1"/>
          </p:nvPr>
        </p:nvSpPr>
        <p:spPr>
          <a:xfrm>
            <a:off x="857250" y="1316179"/>
            <a:ext cx="10477500" cy="5243947"/>
          </a:xfrm>
        </p:spPr>
        <p:txBody>
          <a:bodyPr>
            <a:normAutofit lnSpcReduction="10000"/>
          </a:bodyPr>
          <a:lstStyle/>
          <a:p>
            <a:pPr eaLnBrk="1" hangingPunct="1"/>
            <a:r>
              <a:rPr lang="en-US" dirty="0">
                <a:latin typeface="+mj-lt"/>
              </a:rPr>
              <a:t>Frequency range (different frequencies for uplink/downlink), 25 MHz in each direction</a:t>
            </a:r>
          </a:p>
          <a:p>
            <a:pPr eaLnBrk="1" hangingPunct="1"/>
            <a:endParaRPr lang="en-US" dirty="0">
              <a:latin typeface="+mj-lt"/>
            </a:endParaRPr>
          </a:p>
          <a:p>
            <a:pPr lvl="1" eaLnBrk="1" hangingPunct="1"/>
            <a:r>
              <a:rPr lang="en-US" dirty="0">
                <a:solidFill>
                  <a:schemeClr val="tx1"/>
                </a:solidFill>
                <a:latin typeface="+mj-lt"/>
              </a:rPr>
              <a:t>824 MHz </a:t>
            </a:r>
            <a:r>
              <a:rPr lang="en-US" dirty="0">
                <a:solidFill>
                  <a:schemeClr val="tx1"/>
                </a:solidFill>
                <a:latin typeface="+mj-lt"/>
                <a:cs typeface="Times New Roman" pitchFamily="18" charset="0"/>
              </a:rPr>
              <a:t>~ 849 MHz for mobile stations to transmit</a:t>
            </a:r>
          </a:p>
          <a:p>
            <a:pPr lvl="1" eaLnBrk="1" hangingPunct="1"/>
            <a:r>
              <a:rPr lang="en-US" dirty="0">
                <a:solidFill>
                  <a:schemeClr val="tx1"/>
                </a:solidFill>
                <a:latin typeface="+mj-lt"/>
              </a:rPr>
              <a:t>869 MHz </a:t>
            </a:r>
            <a:r>
              <a:rPr lang="en-US" dirty="0">
                <a:solidFill>
                  <a:schemeClr val="tx1"/>
                </a:solidFill>
                <a:latin typeface="+mj-lt"/>
                <a:cs typeface="Times New Roman" pitchFamily="18" charset="0"/>
              </a:rPr>
              <a:t>~ 894 MHz for base station to transmit</a:t>
            </a:r>
          </a:p>
          <a:p>
            <a:pPr eaLnBrk="1" hangingPunct="1"/>
            <a:endParaRPr lang="en-US" dirty="0">
              <a:latin typeface="+mj-lt"/>
              <a:cs typeface="Times New Roman" pitchFamily="18" charset="0"/>
            </a:endParaRPr>
          </a:p>
          <a:p>
            <a:pPr eaLnBrk="1" hangingPunct="1"/>
            <a:r>
              <a:rPr lang="en-US" dirty="0">
                <a:latin typeface="+mj-lt"/>
                <a:cs typeface="Times New Roman" pitchFamily="18" charset="0"/>
              </a:rPr>
              <a:t>Channel Bandwidth: 30kHz</a:t>
            </a:r>
          </a:p>
          <a:p>
            <a:pPr lvl="1" eaLnBrk="1" hangingPunct="1"/>
            <a:r>
              <a:rPr lang="en-US" dirty="0">
                <a:solidFill>
                  <a:schemeClr val="tx1"/>
                </a:solidFill>
                <a:latin typeface="+mj-lt"/>
                <a:cs typeface="Times New Roman" pitchFamily="18" charset="0"/>
              </a:rPr>
              <a:t>Max number of channel = 25,000/30 = 833</a:t>
            </a:r>
          </a:p>
          <a:p>
            <a:pPr eaLnBrk="1" hangingPunct="1"/>
            <a:endParaRPr lang="en-US" dirty="0">
              <a:latin typeface="+mj-lt"/>
              <a:cs typeface="Times New Roman" pitchFamily="18" charset="0"/>
            </a:endParaRPr>
          </a:p>
          <a:p>
            <a:pPr eaLnBrk="1" hangingPunct="1"/>
            <a:r>
              <a:rPr lang="en-US" dirty="0">
                <a:latin typeface="+mj-lt"/>
                <a:cs typeface="Times New Roman" pitchFamily="18" charset="0"/>
              </a:rPr>
              <a:t>Data rate: 10kbps</a:t>
            </a:r>
          </a:p>
          <a:p>
            <a:pPr eaLnBrk="1" hangingPunct="1"/>
            <a:endParaRPr lang="en-US" dirty="0">
              <a:latin typeface="+mj-lt"/>
              <a:cs typeface="Times New Roman" pitchFamily="18" charset="0"/>
            </a:endParaRPr>
          </a:p>
          <a:p>
            <a:pPr eaLnBrk="1" hangingPunct="1"/>
            <a:r>
              <a:rPr lang="en-US" dirty="0">
                <a:latin typeface="+mj-lt"/>
                <a:cs typeface="Times New Roman" pitchFamily="18" charset="0"/>
              </a:rPr>
              <a:t>Spectral Efficiency: 10kbps / 30 kHz = 0.33 bps/Hz</a:t>
            </a:r>
          </a:p>
        </p:txBody>
      </p:sp>
      <p:sp>
        <p:nvSpPr>
          <p:cNvPr id="30722" name="Slide Number Placeholder 5"/>
          <p:cNvSpPr>
            <a:spLocks noGrp="1"/>
          </p:cNvSpPr>
          <p:nvPr>
            <p:ph type="sldNum" sz="quarter" idx="12"/>
          </p:nvPr>
        </p:nvSpPr>
        <p:spPr bwMode="auto">
          <a:xfrm>
            <a:off x="8305800" y="63246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Arial" charset="0"/>
                <a:ea typeface="DejaVu Sans" pitchFamily="34" charset="0"/>
                <a:cs typeface="DejaVu Sans" pitchFamily="34" charset="0"/>
              </a:defRPr>
            </a:lvl1pPr>
            <a:lvl2pPr marL="742950" indent="-285750" eaLnBrk="0" hangingPunct="0">
              <a:defRPr>
                <a:solidFill>
                  <a:schemeClr val="bg1"/>
                </a:solidFill>
                <a:latin typeface="Arial" charset="0"/>
                <a:ea typeface="DejaVu Sans" pitchFamily="34" charset="0"/>
                <a:cs typeface="DejaVu Sans" pitchFamily="34" charset="0"/>
              </a:defRPr>
            </a:lvl2pPr>
            <a:lvl3pPr marL="1143000" indent="-228600" eaLnBrk="0" hangingPunct="0">
              <a:defRPr>
                <a:solidFill>
                  <a:schemeClr val="bg1"/>
                </a:solidFill>
                <a:latin typeface="Arial" charset="0"/>
                <a:ea typeface="DejaVu Sans" pitchFamily="34" charset="0"/>
                <a:cs typeface="DejaVu Sans" pitchFamily="34" charset="0"/>
              </a:defRPr>
            </a:lvl3pPr>
            <a:lvl4pPr marL="1600200" indent="-228600" eaLnBrk="0" hangingPunct="0">
              <a:defRPr>
                <a:solidFill>
                  <a:schemeClr val="bg1"/>
                </a:solidFill>
                <a:latin typeface="Arial" charset="0"/>
                <a:ea typeface="DejaVu Sans" pitchFamily="34" charset="0"/>
                <a:cs typeface="DejaVu Sans" pitchFamily="34" charset="0"/>
              </a:defRPr>
            </a:lvl4pPr>
            <a:lvl5pPr marL="2057400" indent="-228600" eaLnBrk="0" hangingPunct="0">
              <a:defRPr>
                <a:solidFill>
                  <a:schemeClr val="bg1"/>
                </a:solidFill>
                <a:latin typeface="Arial" charset="0"/>
                <a:ea typeface="DejaVu Sans" pitchFamily="34" charset="0"/>
                <a:cs typeface="DejaVu Sans" pitchFamily="34" charset="0"/>
              </a:defRPr>
            </a:lvl5pPr>
            <a:lvl6pPr marL="25146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6pPr>
            <a:lvl7pPr marL="29718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7pPr>
            <a:lvl8pPr marL="34290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8pPr>
            <a:lvl9pPr marL="3886200" indent="-228600" defTabSz="457200" eaLnBrk="0" fontAlgn="base" hangingPunct="0">
              <a:spcBef>
                <a:spcPct val="0"/>
              </a:spcBef>
              <a:spcAft>
                <a:spcPct val="0"/>
              </a:spcAft>
              <a:buClr>
                <a:srgbClr val="000000"/>
              </a:buClr>
              <a:buSzPct val="100000"/>
              <a:buFont typeface="Arial" charset="0"/>
              <a:defRPr>
                <a:solidFill>
                  <a:schemeClr val="bg1"/>
                </a:solidFill>
                <a:latin typeface="Arial" charset="0"/>
                <a:ea typeface="DejaVu Sans" pitchFamily="34" charset="0"/>
                <a:cs typeface="DejaVu Sans" pitchFamily="34" charset="0"/>
              </a:defRPr>
            </a:lvl9pPr>
          </a:lstStyle>
          <a:p>
            <a:pPr eaLnBrk="1" hangingPunct="1"/>
            <a:fld id="{E81A12EE-82B9-4A24-A620-A00958424C52}" type="slidenum">
              <a:rPr lang="en-US"/>
              <a:pPr eaLnBrk="1" hangingPunct="1"/>
              <a:t>51</a:t>
            </a:fld>
            <a:endParaRPr lang="en-US"/>
          </a:p>
        </p:txBody>
      </p:sp>
    </p:spTree>
    <p:custDataLst>
      <p:tags r:id="rId1"/>
    </p:custDataLst>
    <p:extLst>
      <p:ext uri="{BB962C8B-B14F-4D97-AF65-F5344CB8AC3E}">
        <p14:creationId xmlns:p14="http://schemas.microsoft.com/office/powerpoint/2010/main" val="841140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How does AMPS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601" y="1600201"/>
            <a:ext cx="6426200" cy="4525963"/>
          </a:xfrm>
        </p:spPr>
        <p:txBody>
          <a:bodyPr/>
          <a:lstStyle/>
          <a:p>
            <a:r>
              <a:rPr lang="en-US" dirty="0">
                <a:latin typeface="+mj-lt"/>
              </a:rPr>
              <a:t>Base station detects weak signal</a:t>
            </a:r>
          </a:p>
          <a:p>
            <a:r>
              <a:rPr lang="en-US" dirty="0">
                <a:latin typeface="+mj-lt"/>
              </a:rPr>
              <a:t>Base station tells mobile about new, better tower</a:t>
            </a:r>
          </a:p>
          <a:p>
            <a:r>
              <a:rPr lang="en-US" dirty="0">
                <a:latin typeface="+mj-lt"/>
              </a:rPr>
              <a:t>Base station sends cutover trigger</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52</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327452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95B1-48DD-F14E-9410-944CF8A92ECF}"/>
              </a:ext>
            </a:extLst>
          </p:cNvPr>
          <p:cNvSpPr>
            <a:spLocks noGrp="1"/>
          </p:cNvSpPr>
          <p:nvPr>
            <p:ph type="title"/>
          </p:nvPr>
        </p:nvSpPr>
        <p:spPr/>
        <p:txBody>
          <a:bodyPr/>
          <a:lstStyle/>
          <a:p>
            <a:r>
              <a:rPr lang="en-US" dirty="0"/>
              <a:t>Over time, AMPS did also get more frequencies </a:t>
            </a:r>
          </a:p>
        </p:txBody>
      </p:sp>
      <p:sp>
        <p:nvSpPr>
          <p:cNvPr id="3" name="Content Placeholder 2">
            <a:extLst>
              <a:ext uri="{FF2B5EF4-FFF2-40B4-BE49-F238E27FC236}">
                <a16:creationId xmlns:a16="http://schemas.microsoft.com/office/drawing/2014/main" id="{E2983043-F900-B84C-A296-91068E4DD49D}"/>
              </a:ext>
            </a:extLst>
          </p:cNvPr>
          <p:cNvSpPr>
            <a:spLocks noGrp="1"/>
          </p:cNvSpPr>
          <p:nvPr>
            <p:ph idx="1"/>
          </p:nvPr>
        </p:nvSpPr>
        <p:spPr/>
        <p:txBody>
          <a:bodyPr/>
          <a:lstStyle/>
          <a:p>
            <a:r>
              <a:rPr lang="en-US" dirty="0">
                <a:latin typeface="+mj-lt"/>
              </a:rPr>
              <a:t>AMPS in the US:</a:t>
            </a:r>
          </a:p>
          <a:p>
            <a:pPr lvl="1"/>
            <a:r>
              <a:rPr lang="en-US" dirty="0">
                <a:latin typeface="+mj-lt"/>
              </a:rPr>
              <a:t>850 MHz band </a:t>
            </a:r>
          </a:p>
          <a:p>
            <a:pPr lvl="1"/>
            <a:r>
              <a:rPr lang="en-US" dirty="0">
                <a:latin typeface="+mj-lt"/>
              </a:rPr>
              <a:t>Divided into “A” block and “B” block</a:t>
            </a:r>
          </a:p>
          <a:p>
            <a:pPr lvl="2"/>
            <a:r>
              <a:rPr lang="en-US" dirty="0">
                <a:latin typeface="+mj-lt"/>
              </a:rPr>
              <a:t>Granted to local phone company and ‘wireless company’ respectively</a:t>
            </a:r>
          </a:p>
          <a:p>
            <a:pPr lvl="1"/>
            <a:r>
              <a:rPr lang="en-US" dirty="0">
                <a:latin typeface="+mj-lt"/>
              </a:rPr>
              <a:t>Each block had 21 control, 395 voice channels</a:t>
            </a:r>
          </a:p>
          <a:p>
            <a:pPr lvl="1"/>
            <a:endParaRPr lang="en-US" dirty="0">
              <a:latin typeface="+mj-lt"/>
            </a:endParaRPr>
          </a:p>
          <a:p>
            <a:pPr lvl="1"/>
            <a:endParaRPr lang="en-US" dirty="0">
              <a:latin typeface="+mj-lt"/>
            </a:endParaRPr>
          </a:p>
          <a:p>
            <a:r>
              <a:rPr lang="en-US" dirty="0">
                <a:latin typeface="+mj-lt"/>
              </a:rPr>
              <a:t>Several expansions of this frequency block</a:t>
            </a:r>
          </a:p>
          <a:p>
            <a:pPr lvl="1"/>
            <a:r>
              <a:rPr lang="en-US" dirty="0">
                <a:latin typeface="+mj-lt"/>
              </a:rPr>
              <a:t>Most interesting, in 1989, UHF TV channels 70-83 added 666 more channels</a:t>
            </a:r>
          </a:p>
          <a:p>
            <a:pPr lvl="1"/>
            <a:endParaRPr lang="en-US" dirty="0"/>
          </a:p>
        </p:txBody>
      </p:sp>
      <p:sp>
        <p:nvSpPr>
          <p:cNvPr id="4" name="Slide Number Placeholder 3">
            <a:extLst>
              <a:ext uri="{FF2B5EF4-FFF2-40B4-BE49-F238E27FC236}">
                <a16:creationId xmlns:a16="http://schemas.microsoft.com/office/drawing/2014/main" id="{1B215F8D-82ED-7F4C-92DE-DE818E2E2CDA}"/>
              </a:ext>
            </a:extLst>
          </p:cNvPr>
          <p:cNvSpPr>
            <a:spLocks noGrp="1"/>
          </p:cNvSpPr>
          <p:nvPr>
            <p:ph type="sldNum" sz="quarter" idx="12"/>
          </p:nvPr>
        </p:nvSpPr>
        <p:spPr/>
        <p:txBody>
          <a:bodyPr/>
          <a:lstStyle/>
          <a:p>
            <a:pPr algn="r"/>
            <a:fld id="{434A358D-2637-E146-A3BD-05BD470B507B}" type="slidenum">
              <a:rPr lang="en-US" smtClean="0"/>
              <a:pPr algn="r"/>
              <a:t>53</a:t>
            </a:fld>
            <a:endParaRPr lang="en-US" dirty="0"/>
          </a:p>
        </p:txBody>
      </p:sp>
    </p:spTree>
    <p:extLst>
      <p:ext uri="{BB962C8B-B14F-4D97-AF65-F5344CB8AC3E}">
        <p14:creationId xmlns:p14="http://schemas.microsoft.com/office/powerpoint/2010/main" val="1183929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5B81-D726-B94A-AB9D-C2A4F3C6A83E}"/>
              </a:ext>
            </a:extLst>
          </p:cNvPr>
          <p:cNvSpPr>
            <a:spLocks noGrp="1"/>
          </p:cNvSpPr>
          <p:nvPr>
            <p:ph type="title"/>
          </p:nvPr>
        </p:nvSpPr>
        <p:spPr/>
        <p:txBody>
          <a:bodyPr/>
          <a:lstStyle/>
          <a:p>
            <a:r>
              <a:rPr lang="en-US" dirty="0"/>
              <a:t>Discontinuing 1G!</a:t>
            </a:r>
          </a:p>
        </p:txBody>
      </p:sp>
      <p:sp>
        <p:nvSpPr>
          <p:cNvPr id="3" name="Content Placeholder 2">
            <a:extLst>
              <a:ext uri="{FF2B5EF4-FFF2-40B4-BE49-F238E27FC236}">
                <a16:creationId xmlns:a16="http://schemas.microsoft.com/office/drawing/2014/main" id="{BFBB3CCD-8BCA-CA4A-B4BE-2899C1F5A747}"/>
              </a:ext>
            </a:extLst>
          </p:cNvPr>
          <p:cNvSpPr>
            <a:spLocks noGrp="1"/>
          </p:cNvSpPr>
          <p:nvPr>
            <p:ph idx="1"/>
          </p:nvPr>
        </p:nvSpPr>
        <p:spPr/>
        <p:txBody>
          <a:bodyPr>
            <a:normAutofit fontScale="92500" lnSpcReduction="10000"/>
          </a:bodyPr>
          <a:lstStyle/>
          <a:p>
            <a:r>
              <a:rPr lang="en-US" dirty="0">
                <a:latin typeface="+mj-lt"/>
              </a:rPr>
              <a:t>Single-user analog channels is not very efficient</a:t>
            </a:r>
          </a:p>
          <a:p>
            <a:r>
              <a:rPr lang="en-US" dirty="0">
                <a:latin typeface="+mj-lt"/>
              </a:rPr>
              <a:t>Wireless carriers want to replace 1G</a:t>
            </a:r>
          </a:p>
          <a:p>
            <a:pPr lvl="1"/>
            <a:r>
              <a:rPr lang="en-US" i="1" dirty="0">
                <a:latin typeface="+mj-lt"/>
              </a:rPr>
              <a:t>Key Takeaway:</a:t>
            </a:r>
            <a:r>
              <a:rPr lang="en-US" dirty="0">
                <a:latin typeface="+mj-lt"/>
              </a:rPr>
              <a:t> Spectrum allocation is the most scarce resource, therefore want to maximize efficiency of its use</a:t>
            </a:r>
            <a:br>
              <a:rPr lang="en-US" dirty="0">
                <a:latin typeface="+mj-lt"/>
              </a:rPr>
            </a:br>
            <a:endParaRPr lang="en-US" dirty="0">
              <a:solidFill>
                <a:schemeClr val="accent4"/>
              </a:solidFill>
              <a:latin typeface="+mj-lt"/>
            </a:endParaRPr>
          </a:p>
          <a:p>
            <a:r>
              <a:rPr lang="en-US" dirty="0">
                <a:latin typeface="+mj-lt"/>
              </a:rPr>
              <a:t>But many things in the built environment rely on AMPS</a:t>
            </a:r>
          </a:p>
          <a:p>
            <a:pPr lvl="1"/>
            <a:r>
              <a:rPr lang="en-US" dirty="0">
                <a:latin typeface="+mj-lt"/>
              </a:rPr>
              <a:t>Because when </a:t>
            </a:r>
            <a:r>
              <a:rPr lang="en-US" i="1" dirty="0">
                <a:latin typeface="+mj-lt"/>
              </a:rPr>
              <a:t>they</a:t>
            </a:r>
            <a:r>
              <a:rPr lang="en-US" dirty="0">
                <a:latin typeface="+mj-lt"/>
              </a:rPr>
              <a:t> were built, AMPS was the most reliable</a:t>
            </a:r>
          </a:p>
          <a:p>
            <a:pPr lvl="2"/>
            <a:r>
              <a:rPr lang="en-US" dirty="0">
                <a:latin typeface="+mj-lt"/>
              </a:rPr>
              <a:t>OnStar</a:t>
            </a:r>
          </a:p>
          <a:p>
            <a:pPr lvl="2"/>
            <a:r>
              <a:rPr lang="en-US" dirty="0">
                <a:latin typeface="+mj-lt"/>
              </a:rPr>
              <a:t>ADT home alarms [got sued!]</a:t>
            </a:r>
          </a:p>
          <a:p>
            <a:pPr lvl="1"/>
            <a:r>
              <a:rPr lang="en-US" dirty="0">
                <a:latin typeface="+mj-lt"/>
              </a:rPr>
              <a:t>Some systems made adapters; others just stopped working</a:t>
            </a:r>
          </a:p>
          <a:p>
            <a:pPr lvl="1"/>
            <a:endParaRPr lang="en-US" dirty="0">
              <a:latin typeface="+mj-lt"/>
            </a:endParaRPr>
          </a:p>
          <a:p>
            <a:r>
              <a:rPr lang="en-US" dirty="0">
                <a:latin typeface="+mj-lt"/>
              </a:rPr>
              <a:t>FCC required network support until early 2008</a:t>
            </a:r>
          </a:p>
        </p:txBody>
      </p:sp>
      <p:sp>
        <p:nvSpPr>
          <p:cNvPr id="4" name="Slide Number Placeholder 3">
            <a:extLst>
              <a:ext uri="{FF2B5EF4-FFF2-40B4-BE49-F238E27FC236}">
                <a16:creationId xmlns:a16="http://schemas.microsoft.com/office/drawing/2014/main" id="{667AF6DA-4623-C941-B415-8D59818AE643}"/>
              </a:ext>
            </a:extLst>
          </p:cNvPr>
          <p:cNvSpPr>
            <a:spLocks noGrp="1"/>
          </p:cNvSpPr>
          <p:nvPr>
            <p:ph type="sldNum" sz="quarter" idx="12"/>
          </p:nvPr>
        </p:nvSpPr>
        <p:spPr/>
        <p:txBody>
          <a:bodyPr/>
          <a:lstStyle/>
          <a:p>
            <a:pPr algn="r"/>
            <a:fld id="{434A358D-2637-E146-A3BD-05BD470B507B}" type="slidenum">
              <a:rPr lang="en-US" smtClean="0"/>
              <a:pPr algn="r"/>
              <a:t>54</a:t>
            </a:fld>
            <a:endParaRPr lang="en-US" dirty="0"/>
          </a:p>
        </p:txBody>
      </p:sp>
    </p:spTree>
    <p:extLst>
      <p:ext uri="{BB962C8B-B14F-4D97-AF65-F5344CB8AC3E}">
        <p14:creationId xmlns:p14="http://schemas.microsoft.com/office/powerpoint/2010/main" val="41641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Cellular Basics</a:t>
            </a:r>
          </a:p>
          <a:p>
            <a:pPr marL="514350" indent="-514350">
              <a:buAutoNum type="arabicPeriod"/>
            </a:pPr>
            <a:r>
              <a:rPr lang="en-US" dirty="0">
                <a:latin typeface="+mj-lt"/>
              </a:rPr>
              <a:t>1G</a:t>
            </a:r>
          </a:p>
          <a:p>
            <a:pPr marL="514350" indent="-514350">
              <a:buAutoNum type="arabicPeriod"/>
            </a:pPr>
            <a:r>
              <a:rPr lang="en-US" b="1" dirty="0">
                <a:latin typeface="+mj-lt"/>
              </a:rPr>
              <a:t>2G</a:t>
            </a:r>
          </a:p>
          <a:p>
            <a:pPr marL="514350" indent="-514350">
              <a:buAutoNum type="arabicPeriod"/>
            </a:pPr>
            <a:r>
              <a:rPr lang="en-US" dirty="0">
                <a:latin typeface="+mj-lt"/>
              </a:rPr>
              <a:t>3G</a:t>
            </a:r>
          </a:p>
          <a:p>
            <a:pPr marL="514350" indent="-514350">
              <a:buAutoNum type="arabicPeriod"/>
            </a:pPr>
            <a:r>
              <a:rPr lang="en-US" dirty="0">
                <a:latin typeface="+mj-lt"/>
              </a:rPr>
              <a:t>3GPP, 4G</a:t>
            </a:r>
          </a:p>
          <a:p>
            <a:pPr marL="514350" indent="-514350">
              <a:buAutoNum type="arabicPeriod"/>
            </a:pPr>
            <a:r>
              <a:rPr lang="en-US" dirty="0">
                <a:latin typeface="+mj-lt"/>
              </a:rPr>
              <a:t>5G</a:t>
            </a:r>
          </a:p>
          <a:p>
            <a:pPr marL="514350" indent="-514350">
              <a:buAutoNum type="arabicPeriod"/>
            </a:pPr>
            <a:r>
              <a:rPr lang="en-US" dirty="0">
                <a:latin typeface="+mj-lt"/>
              </a:rPr>
              <a:t>Cellular for IOT</a:t>
            </a:r>
          </a:p>
          <a:p>
            <a:pPr marL="514350" indent="-514350">
              <a:buAutoNum type="arabicPeriod"/>
            </a:pPr>
            <a:endParaRPr lang="en-US" dirty="0">
              <a:latin typeface="+mj-lt"/>
            </a:endParaRP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55</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0522906"/>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2" y="1600201"/>
            <a:ext cx="5754029" cy="4525963"/>
          </a:xfrm>
        </p:spPr>
        <p:txBody>
          <a:bodyPr/>
          <a:lstStyle/>
          <a:p>
            <a:r>
              <a:rPr lang="en-US" dirty="0">
                <a:latin typeface="+mj-lt"/>
              </a:rPr>
              <a:t>Directional antennas at tessellation corners provide redundant coverage [robustness!]</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56</a:t>
            </a:fld>
            <a:endParaRPr lang="en-US" dirty="0"/>
          </a:p>
        </p:txBody>
      </p:sp>
      <p:pic>
        <p:nvPicPr>
          <p:cNvPr id="6" name="Picture 5">
            <a:extLst>
              <a:ext uri="{FF2B5EF4-FFF2-40B4-BE49-F238E27FC236}">
                <a16:creationId xmlns:a16="http://schemas.microsoft.com/office/drawing/2014/main" id="{E6F4C214-1F75-1A45-9A9F-C78276E6E1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3640" y="3613606"/>
            <a:ext cx="447725" cy="1008391"/>
          </a:xfrm>
          <a:prstGeom prst="rect">
            <a:avLst/>
          </a:prstGeom>
        </p:spPr>
      </p:pic>
      <p:sp>
        <p:nvSpPr>
          <p:cNvPr id="7" name="Hexagon 6">
            <a:extLst>
              <a:ext uri="{FF2B5EF4-FFF2-40B4-BE49-F238E27FC236}">
                <a16:creationId xmlns:a16="http://schemas.microsoft.com/office/drawing/2014/main" id="{154EF546-28A8-B342-9A1D-419A3B6B41AC}"/>
              </a:ext>
            </a:extLst>
          </p:cNvPr>
          <p:cNvSpPr/>
          <p:nvPr/>
        </p:nvSpPr>
        <p:spPr>
          <a:xfrm>
            <a:off x="1667762" y="3185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0ADDF2F4-C88C-4B42-B121-8C2025CA9C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53502" y="2723351"/>
            <a:ext cx="447725" cy="1008391"/>
          </a:xfrm>
          <a:prstGeom prst="rect">
            <a:avLst/>
          </a:prstGeom>
        </p:spPr>
      </p:pic>
      <p:pic>
        <p:nvPicPr>
          <p:cNvPr id="12" name="Picture 11">
            <a:extLst>
              <a:ext uri="{FF2B5EF4-FFF2-40B4-BE49-F238E27FC236}">
                <a16:creationId xmlns:a16="http://schemas.microsoft.com/office/drawing/2014/main" id="{846F9622-2883-2E4A-83E6-C420BDBDF0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2700" y="1750655"/>
            <a:ext cx="447725" cy="1008391"/>
          </a:xfrm>
          <a:prstGeom prst="rect">
            <a:avLst/>
          </a:prstGeom>
        </p:spPr>
      </p:pic>
      <p:sp>
        <p:nvSpPr>
          <p:cNvPr id="13" name="Hexagon 12">
            <a:extLst>
              <a:ext uri="{FF2B5EF4-FFF2-40B4-BE49-F238E27FC236}">
                <a16:creationId xmlns:a16="http://schemas.microsoft.com/office/drawing/2014/main" id="{B4C42209-13DF-A44F-9062-BD9DAAC3BC95}"/>
              </a:ext>
            </a:extLst>
          </p:cNvPr>
          <p:cNvSpPr/>
          <p:nvPr/>
        </p:nvSpPr>
        <p:spPr>
          <a:xfrm>
            <a:off x="6224002" y="1374905"/>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Hexagon 13">
            <a:extLst>
              <a:ext uri="{FF2B5EF4-FFF2-40B4-BE49-F238E27FC236}">
                <a16:creationId xmlns:a16="http://schemas.microsoft.com/office/drawing/2014/main" id="{991CE1D3-3DE7-8F4A-8744-416A9C2053AF}"/>
              </a:ext>
            </a:extLst>
          </p:cNvPr>
          <p:cNvSpPr/>
          <p:nvPr/>
        </p:nvSpPr>
        <p:spPr>
          <a:xfrm>
            <a:off x="7970970" y="4262948"/>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Hexagon 14">
            <a:extLst>
              <a:ext uri="{FF2B5EF4-FFF2-40B4-BE49-F238E27FC236}">
                <a16:creationId xmlns:a16="http://schemas.microsoft.com/office/drawing/2014/main" id="{792273A5-3589-8147-97A1-B5E9B0FF5366}"/>
              </a:ext>
            </a:extLst>
          </p:cNvPr>
          <p:cNvSpPr/>
          <p:nvPr/>
        </p:nvSpPr>
        <p:spPr>
          <a:xfrm>
            <a:off x="7968711" y="2331288"/>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Hexagon 16">
            <a:extLst>
              <a:ext uri="{FF2B5EF4-FFF2-40B4-BE49-F238E27FC236}">
                <a16:creationId xmlns:a16="http://schemas.microsoft.com/office/drawing/2014/main" id="{307E7E52-380A-F644-A4D6-01DAE361855D}"/>
              </a:ext>
            </a:extLst>
          </p:cNvPr>
          <p:cNvSpPr/>
          <p:nvPr/>
        </p:nvSpPr>
        <p:spPr>
          <a:xfrm>
            <a:off x="6218824" y="3295581"/>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Hexagon 17">
            <a:extLst>
              <a:ext uri="{FF2B5EF4-FFF2-40B4-BE49-F238E27FC236}">
                <a16:creationId xmlns:a16="http://schemas.microsoft.com/office/drawing/2014/main" id="{F331126D-BD07-4D4A-B8B6-55951B61CDDE}"/>
              </a:ext>
            </a:extLst>
          </p:cNvPr>
          <p:cNvSpPr/>
          <p:nvPr/>
        </p:nvSpPr>
        <p:spPr>
          <a:xfrm>
            <a:off x="7977387" y="409239"/>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BAE9D030-E10C-304C-A4FC-D28D4D1029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42500" y="3762918"/>
            <a:ext cx="447725" cy="1008391"/>
          </a:xfrm>
          <a:prstGeom prst="rect">
            <a:avLst/>
          </a:prstGeom>
        </p:spPr>
      </p:pic>
      <p:sp>
        <p:nvSpPr>
          <p:cNvPr id="25" name="Hexagon 24">
            <a:extLst>
              <a:ext uri="{FF2B5EF4-FFF2-40B4-BE49-F238E27FC236}">
                <a16:creationId xmlns:a16="http://schemas.microsoft.com/office/drawing/2014/main" id="{9C7D36A8-AFD6-B644-A35E-39D000A75AC2}"/>
              </a:ext>
            </a:extLst>
          </p:cNvPr>
          <p:cNvSpPr/>
          <p:nvPr/>
        </p:nvSpPr>
        <p:spPr>
          <a:xfrm>
            <a:off x="9720528" y="1384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Hexagon 25">
            <a:extLst>
              <a:ext uri="{FF2B5EF4-FFF2-40B4-BE49-F238E27FC236}">
                <a16:creationId xmlns:a16="http://schemas.microsoft.com/office/drawing/2014/main" id="{088BBDAD-99EB-284A-A6DF-67D063935EC3}"/>
              </a:ext>
            </a:extLst>
          </p:cNvPr>
          <p:cNvSpPr/>
          <p:nvPr/>
        </p:nvSpPr>
        <p:spPr>
          <a:xfrm>
            <a:off x="9715351" y="3290625"/>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9" name="Picture 28">
            <a:extLst>
              <a:ext uri="{FF2B5EF4-FFF2-40B4-BE49-F238E27FC236}">
                <a16:creationId xmlns:a16="http://schemas.microsoft.com/office/drawing/2014/main" id="{0B917393-0C36-B846-B17F-632E8673F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9839" y="4541699"/>
            <a:ext cx="447725" cy="1008391"/>
          </a:xfrm>
          <a:prstGeom prst="rect">
            <a:avLst/>
          </a:prstGeom>
        </p:spPr>
      </p:pic>
      <p:sp>
        <p:nvSpPr>
          <p:cNvPr id="30" name="Hexagon 29">
            <a:extLst>
              <a:ext uri="{FF2B5EF4-FFF2-40B4-BE49-F238E27FC236}">
                <a16:creationId xmlns:a16="http://schemas.microsoft.com/office/drawing/2014/main" id="{CFC816F3-9BB0-2340-BDF0-E525B50A02BF}"/>
              </a:ext>
            </a:extLst>
          </p:cNvPr>
          <p:cNvSpPr/>
          <p:nvPr/>
        </p:nvSpPr>
        <p:spPr>
          <a:xfrm>
            <a:off x="3315828" y="4082727"/>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Cross 31">
            <a:extLst>
              <a:ext uri="{FF2B5EF4-FFF2-40B4-BE49-F238E27FC236}">
                <a16:creationId xmlns:a16="http://schemas.microsoft.com/office/drawing/2014/main" id="{248519F4-2111-4F4A-BD68-844413E45875}"/>
              </a:ext>
            </a:extLst>
          </p:cNvPr>
          <p:cNvSpPr/>
          <p:nvPr/>
        </p:nvSpPr>
        <p:spPr>
          <a:xfrm rot="2700000">
            <a:off x="2312021" y="3397408"/>
            <a:ext cx="2609385" cy="2609385"/>
          </a:xfrm>
          <a:prstGeom prst="plus">
            <a:avLst>
              <a:gd name="adj" fmla="val 4750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cxnSp>
        <p:nvCxnSpPr>
          <p:cNvPr id="34" name="Straight Arrow Connector 33">
            <a:extLst>
              <a:ext uri="{FF2B5EF4-FFF2-40B4-BE49-F238E27FC236}">
                <a16:creationId xmlns:a16="http://schemas.microsoft.com/office/drawing/2014/main" id="{A8FDD317-9EEC-784A-B560-AB7A3604EB7F}"/>
              </a:ext>
            </a:extLst>
          </p:cNvPr>
          <p:cNvCxnSpPr>
            <a:cxnSpLocks/>
            <a:stCxn id="18" idx="2"/>
          </p:cNvCxnSpPr>
          <p:nvPr/>
        </p:nvCxnSpPr>
        <p:spPr>
          <a:xfrm flipH="1">
            <a:off x="7363646" y="2335575"/>
            <a:ext cx="1095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9C5207B-C33D-3849-A835-EE6C20E53CA9}"/>
              </a:ext>
            </a:extLst>
          </p:cNvPr>
          <p:cNvCxnSpPr>
            <a:stCxn id="18" idx="2"/>
          </p:cNvCxnSpPr>
          <p:nvPr/>
        </p:nvCxnSpPr>
        <p:spPr>
          <a:xfrm flipV="1">
            <a:off x="8458971" y="1477574"/>
            <a:ext cx="608325" cy="8580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A3FE3B71-E219-724B-881C-7939103FBD6A}"/>
              </a:ext>
            </a:extLst>
          </p:cNvPr>
          <p:cNvCxnSpPr>
            <a:cxnSpLocks/>
          </p:cNvCxnSpPr>
          <p:nvPr/>
        </p:nvCxnSpPr>
        <p:spPr>
          <a:xfrm>
            <a:off x="8452244" y="2336922"/>
            <a:ext cx="631201" cy="973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41229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1" y="1600201"/>
            <a:ext cx="11173521" cy="4525963"/>
          </a:xfrm>
        </p:spPr>
        <p:txBody>
          <a:bodyPr/>
          <a:lstStyle/>
          <a:p>
            <a:r>
              <a:rPr lang="en-US" dirty="0">
                <a:latin typeface="+mj-lt"/>
              </a:rPr>
              <a:t>Directional isolation is imperfect, requires many bands in practice</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57</a:t>
            </a:fld>
            <a:endParaRPr lang="en-US" dirty="0"/>
          </a:p>
        </p:txBody>
      </p:sp>
      <p:pic>
        <p:nvPicPr>
          <p:cNvPr id="5" name="Picture 4">
            <a:extLst>
              <a:ext uri="{FF2B5EF4-FFF2-40B4-BE49-F238E27FC236}">
                <a16:creationId xmlns:a16="http://schemas.microsoft.com/office/drawing/2014/main" id="{4E5AA9CB-5578-C644-98C9-03304EFB0261}"/>
              </a:ext>
            </a:extLst>
          </p:cNvPr>
          <p:cNvPicPr>
            <a:picLocks noChangeAspect="1"/>
          </p:cNvPicPr>
          <p:nvPr/>
        </p:nvPicPr>
        <p:blipFill>
          <a:blip r:embed="rId2"/>
          <a:stretch>
            <a:fillRect/>
          </a:stretch>
        </p:blipFill>
        <p:spPr>
          <a:xfrm>
            <a:off x="4055121" y="2317389"/>
            <a:ext cx="3234267" cy="3843867"/>
          </a:xfrm>
          <a:prstGeom prst="rect">
            <a:avLst/>
          </a:prstGeom>
        </p:spPr>
      </p:pic>
      <p:sp>
        <p:nvSpPr>
          <p:cNvPr id="28" name="Pie 27">
            <a:extLst>
              <a:ext uri="{FF2B5EF4-FFF2-40B4-BE49-F238E27FC236}">
                <a16:creationId xmlns:a16="http://schemas.microsoft.com/office/drawing/2014/main" id="{E60B4663-165E-1E40-9376-F3BBD0C9879F}"/>
              </a:ext>
            </a:extLst>
          </p:cNvPr>
          <p:cNvSpPr/>
          <p:nvPr/>
        </p:nvSpPr>
        <p:spPr>
          <a:xfrm>
            <a:off x="4728757" y="3352061"/>
            <a:ext cx="1286107" cy="1286107"/>
          </a:xfrm>
          <a:prstGeom prst="pie">
            <a:avLst>
              <a:gd name="adj1" fmla="val 20758260"/>
              <a:gd name="adj2" fmla="val 7889791"/>
            </a:avLst>
          </a:prstGeom>
          <a:solidFill>
            <a:schemeClr val="accent1">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0" name="Pie 19">
            <a:extLst>
              <a:ext uri="{FF2B5EF4-FFF2-40B4-BE49-F238E27FC236}">
                <a16:creationId xmlns:a16="http://schemas.microsoft.com/office/drawing/2014/main" id="{CAC13767-95F7-DE41-937E-FE01622CEE3C}"/>
              </a:ext>
            </a:extLst>
          </p:cNvPr>
          <p:cNvSpPr/>
          <p:nvPr/>
        </p:nvSpPr>
        <p:spPr>
          <a:xfrm rot="14400000">
            <a:off x="4730104" y="4290012"/>
            <a:ext cx="1286107" cy="1286107"/>
          </a:xfrm>
          <a:prstGeom prst="pie">
            <a:avLst>
              <a:gd name="adj1" fmla="val 20758260"/>
              <a:gd name="adj2" fmla="val 7889791"/>
            </a:avLst>
          </a:prstGeom>
          <a:solidFill>
            <a:schemeClr val="accent2">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1" name="Pie 20">
            <a:extLst>
              <a:ext uri="{FF2B5EF4-FFF2-40B4-BE49-F238E27FC236}">
                <a16:creationId xmlns:a16="http://schemas.microsoft.com/office/drawing/2014/main" id="{83E69B78-0A34-9D4B-B8EF-37EBB129686B}"/>
              </a:ext>
            </a:extLst>
          </p:cNvPr>
          <p:cNvSpPr/>
          <p:nvPr/>
        </p:nvSpPr>
        <p:spPr>
          <a:xfrm rot="7200000">
            <a:off x="5529445" y="3845933"/>
            <a:ext cx="1286107" cy="1286107"/>
          </a:xfrm>
          <a:prstGeom prst="pie">
            <a:avLst>
              <a:gd name="adj1" fmla="val 20758260"/>
              <a:gd name="adj2" fmla="val 7889791"/>
            </a:avLst>
          </a:prstGeom>
          <a:solidFill>
            <a:schemeClr val="accent3">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9" name="Pie 28">
            <a:extLst>
              <a:ext uri="{FF2B5EF4-FFF2-40B4-BE49-F238E27FC236}">
                <a16:creationId xmlns:a16="http://schemas.microsoft.com/office/drawing/2014/main" id="{05DDF300-CBC4-DA4A-BE0D-3C4E3E064CC0}"/>
              </a:ext>
            </a:extLst>
          </p:cNvPr>
          <p:cNvSpPr/>
          <p:nvPr/>
        </p:nvSpPr>
        <p:spPr>
          <a:xfrm rot="14400000">
            <a:off x="3907876" y="4775808"/>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0" name="Pie 29">
            <a:extLst>
              <a:ext uri="{FF2B5EF4-FFF2-40B4-BE49-F238E27FC236}">
                <a16:creationId xmlns:a16="http://schemas.microsoft.com/office/drawing/2014/main" id="{A10A1B37-0054-D24E-B9A2-F9BB326B05E3}"/>
              </a:ext>
            </a:extLst>
          </p:cNvPr>
          <p:cNvSpPr/>
          <p:nvPr/>
        </p:nvSpPr>
        <p:spPr>
          <a:xfrm rot="7200000">
            <a:off x="4715293" y="3354753"/>
            <a:ext cx="1286107" cy="1286107"/>
          </a:xfrm>
          <a:prstGeom prst="pie">
            <a:avLst>
              <a:gd name="adj1" fmla="val 20758260"/>
              <a:gd name="adj2" fmla="val 7889791"/>
            </a:avLst>
          </a:prstGeom>
          <a:solidFill>
            <a:schemeClr val="accent4">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1" name="Pie 30">
            <a:extLst>
              <a:ext uri="{FF2B5EF4-FFF2-40B4-BE49-F238E27FC236}">
                <a16:creationId xmlns:a16="http://schemas.microsoft.com/office/drawing/2014/main" id="{32952B2D-3E16-C14C-A3EF-00BC15CC086A}"/>
              </a:ext>
            </a:extLst>
          </p:cNvPr>
          <p:cNvSpPr/>
          <p:nvPr/>
        </p:nvSpPr>
        <p:spPr>
          <a:xfrm>
            <a:off x="3922677" y="3813636"/>
            <a:ext cx="1286107" cy="1286107"/>
          </a:xfrm>
          <a:prstGeom prst="pie">
            <a:avLst>
              <a:gd name="adj1" fmla="val 20758260"/>
              <a:gd name="adj2" fmla="val 7889791"/>
            </a:avLst>
          </a:prstGeom>
          <a:solidFill>
            <a:schemeClr val="accent5">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2" name="Pie 31">
            <a:extLst>
              <a:ext uri="{FF2B5EF4-FFF2-40B4-BE49-F238E27FC236}">
                <a16:creationId xmlns:a16="http://schemas.microsoft.com/office/drawing/2014/main" id="{DDB87FEE-2F22-384D-B3E9-470A6E79768C}"/>
              </a:ext>
            </a:extLst>
          </p:cNvPr>
          <p:cNvSpPr/>
          <p:nvPr/>
        </p:nvSpPr>
        <p:spPr>
          <a:xfrm rot="7200000">
            <a:off x="4700492" y="4284631"/>
            <a:ext cx="1286107" cy="1286107"/>
          </a:xfrm>
          <a:prstGeom prst="pie">
            <a:avLst>
              <a:gd name="adj1" fmla="val 20758260"/>
              <a:gd name="adj2" fmla="val 7889791"/>
            </a:avLst>
          </a:prstGeom>
          <a:solidFill>
            <a:schemeClr val="accent6">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3" name="Pie 32">
            <a:extLst>
              <a:ext uri="{FF2B5EF4-FFF2-40B4-BE49-F238E27FC236}">
                <a16:creationId xmlns:a16="http://schemas.microsoft.com/office/drawing/2014/main" id="{29567390-061A-5846-B4CE-FCD87406CD2F}"/>
              </a:ext>
            </a:extLst>
          </p:cNvPr>
          <p:cNvSpPr/>
          <p:nvPr/>
        </p:nvSpPr>
        <p:spPr>
          <a:xfrm rot="14400000">
            <a:off x="6363768" y="4284629"/>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4" name="Pie 33">
            <a:extLst>
              <a:ext uri="{FF2B5EF4-FFF2-40B4-BE49-F238E27FC236}">
                <a16:creationId xmlns:a16="http://schemas.microsoft.com/office/drawing/2014/main" id="{D61CD38E-5D58-3846-8F4C-A21407D0C5F1}"/>
              </a:ext>
            </a:extLst>
          </p:cNvPr>
          <p:cNvSpPr/>
          <p:nvPr/>
        </p:nvSpPr>
        <p:spPr>
          <a:xfrm rot="14400000">
            <a:off x="4716640" y="2395273"/>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361541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58092" y="339437"/>
            <a:ext cx="7464425" cy="835025"/>
          </a:xfrm>
        </p:spPr>
        <p:txBody>
          <a:bodyPr/>
          <a:lstStyle/>
          <a:p>
            <a:r>
              <a:rPr lang="en-US" sz="3200" dirty="0"/>
              <a:t>Moving to 2</a:t>
            </a:r>
            <a:r>
              <a:rPr lang="en-US" sz="3200" baseline="30000" dirty="0"/>
              <a:t>nd</a:t>
            </a:r>
            <a:r>
              <a:rPr lang="en-US" sz="3200" dirty="0"/>
              <a:t> Generation Systems</a:t>
            </a:r>
          </a:p>
        </p:txBody>
      </p:sp>
      <p:sp>
        <p:nvSpPr>
          <p:cNvPr id="326659" name="Rectangle 3"/>
          <p:cNvSpPr>
            <a:spLocks noGrp="1" noChangeArrowheads="1"/>
          </p:cNvSpPr>
          <p:nvPr>
            <p:ph idx="1"/>
          </p:nvPr>
        </p:nvSpPr>
        <p:spPr>
          <a:xfrm>
            <a:off x="658091" y="1253837"/>
            <a:ext cx="10993581" cy="4876800"/>
          </a:xfrm>
        </p:spPr>
        <p:txBody>
          <a:bodyPr>
            <a:noAutofit/>
          </a:bodyPr>
          <a:lstStyle/>
          <a:p>
            <a:pPr>
              <a:lnSpc>
                <a:spcPct val="90000"/>
              </a:lnSpc>
            </a:pPr>
            <a:r>
              <a:rPr lang="en-SG" dirty="0">
                <a:latin typeface="+mj-lt"/>
              </a:rPr>
              <a:t>Introduced in the early 1990s</a:t>
            </a:r>
          </a:p>
          <a:p>
            <a:pPr marL="0" lvl="1" indent="0">
              <a:spcBef>
                <a:spcPts val="800"/>
              </a:spcBef>
              <a:buClr>
                <a:srgbClr val="3333CC"/>
              </a:buClr>
              <a:buSzPct val="60000"/>
              <a:buNone/>
            </a:pPr>
            <a:endParaRPr lang="en-US" sz="2800" dirty="0">
              <a:latin typeface="+mj-lt"/>
            </a:endParaRPr>
          </a:p>
          <a:p>
            <a:pPr marL="0" lvl="1" indent="0">
              <a:spcBef>
                <a:spcPts val="800"/>
              </a:spcBef>
              <a:buClr>
                <a:srgbClr val="3333CC"/>
              </a:buClr>
              <a:buSzPct val="60000"/>
              <a:buNone/>
            </a:pPr>
            <a:r>
              <a:rPr lang="en-US" sz="2800" dirty="0">
                <a:latin typeface="+mj-lt"/>
              </a:rPr>
              <a:t>Digital traffic channels</a:t>
            </a:r>
          </a:p>
          <a:p>
            <a:pPr marL="746125" lvl="2" indent="-342900">
              <a:spcBef>
                <a:spcPts val="800"/>
              </a:spcBef>
              <a:buSzPct val="60000"/>
            </a:pPr>
            <a:r>
              <a:rPr lang="en-SG" sz="2800" dirty="0">
                <a:latin typeface="+mj-lt"/>
              </a:rPr>
              <a:t>improve spectrum efficiency, increase capacity by operating with smaller cells</a:t>
            </a:r>
          </a:p>
          <a:p>
            <a:pPr marL="742950" lvl="2" indent="-339725">
              <a:spcBef>
                <a:spcPts val="800"/>
              </a:spcBef>
              <a:buSzPct val="60000"/>
            </a:pPr>
            <a:r>
              <a:rPr lang="en-US" sz="2800" dirty="0">
                <a:latin typeface="+mj-lt"/>
              </a:rPr>
              <a:t>Error detection and correction – digital transmission allows for the use of modern error detection and correction techniques</a:t>
            </a:r>
          </a:p>
          <a:p>
            <a:pPr marL="742950" lvl="2" indent="-339725">
              <a:spcBef>
                <a:spcPts val="800"/>
              </a:spcBef>
              <a:buSzPct val="60000"/>
            </a:pPr>
            <a:r>
              <a:rPr lang="en-US" sz="2800" dirty="0">
                <a:latin typeface="+mj-lt"/>
              </a:rPr>
              <a:t>first-generation systems are almost purely analog; </a:t>
            </a:r>
            <a:endParaRPr lang="en-SG" sz="2800" dirty="0">
              <a:latin typeface="+mj-lt"/>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58</a:t>
            </a:fld>
            <a:endParaRPr lang="en-US" dirty="0"/>
          </a:p>
        </p:txBody>
      </p:sp>
    </p:spTree>
    <p:custDataLst>
      <p:tags r:id="rId1"/>
    </p:custDataLst>
    <p:extLst>
      <p:ext uri="{BB962C8B-B14F-4D97-AF65-F5344CB8AC3E}">
        <p14:creationId xmlns:p14="http://schemas.microsoft.com/office/powerpoint/2010/main" val="328423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blinds(horizontal)">
                                      <p:cBhvr>
                                        <p:cTn id="7" dur="500"/>
                                        <p:tgtEl>
                                          <p:spTgt spid="32665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6659">
                                            <p:txEl>
                                              <p:pRg st="2" end="2"/>
                                            </p:txEl>
                                          </p:spTgt>
                                        </p:tgtEl>
                                        <p:attrNameLst>
                                          <p:attrName>style.visibility</p:attrName>
                                        </p:attrNameLst>
                                      </p:cBhvr>
                                      <p:to>
                                        <p:strVal val="visible"/>
                                      </p:to>
                                    </p:set>
                                    <p:animEffect transition="in" filter="blinds(horizontal)">
                                      <p:cBhvr>
                                        <p:cTn id="10" dur="500"/>
                                        <p:tgtEl>
                                          <p:spTgt spid="326659">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6659">
                                            <p:txEl>
                                              <p:pRg st="3" end="3"/>
                                            </p:txEl>
                                          </p:spTgt>
                                        </p:tgtEl>
                                        <p:attrNameLst>
                                          <p:attrName>style.visibility</p:attrName>
                                        </p:attrNameLst>
                                      </p:cBhvr>
                                      <p:to>
                                        <p:strVal val="visible"/>
                                      </p:to>
                                    </p:set>
                                    <p:animEffect transition="in" filter="blinds(horizontal)">
                                      <p:cBhvr>
                                        <p:cTn id="13" dur="500"/>
                                        <p:tgtEl>
                                          <p:spTgt spid="326659">
                                            <p:txEl>
                                              <p:pRg st="3" end="3"/>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26659">
                                            <p:txEl>
                                              <p:pRg st="4" end="4"/>
                                            </p:txEl>
                                          </p:spTgt>
                                        </p:tgtEl>
                                        <p:attrNameLst>
                                          <p:attrName>style.visibility</p:attrName>
                                        </p:attrNameLst>
                                      </p:cBhvr>
                                      <p:to>
                                        <p:strVal val="visible"/>
                                      </p:to>
                                    </p:set>
                                    <p:animEffect transition="in" filter="blinds(horizontal)">
                                      <p:cBhvr>
                                        <p:cTn id="16" dur="500"/>
                                        <p:tgtEl>
                                          <p:spTgt spid="326659">
                                            <p:txEl>
                                              <p:pRg st="4" end="4"/>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6659">
                                            <p:txEl>
                                              <p:pRg st="5" end="5"/>
                                            </p:txEl>
                                          </p:spTgt>
                                        </p:tgtEl>
                                        <p:attrNameLst>
                                          <p:attrName>style.visibility</p:attrName>
                                        </p:attrNameLst>
                                      </p:cBhvr>
                                      <p:to>
                                        <p:strVal val="visible"/>
                                      </p:to>
                                    </p:set>
                                    <p:animEffect transition="in" filter="blinds(horizontal)">
                                      <p:cBhvr>
                                        <p:cTn id="19" dur="500"/>
                                        <p:tgtEl>
                                          <p:spTgt spid="3266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48147" y="352425"/>
            <a:ext cx="10390908" cy="835025"/>
          </a:xfrm>
        </p:spPr>
        <p:txBody>
          <a:bodyPr>
            <a:normAutofit/>
          </a:bodyPr>
          <a:lstStyle/>
          <a:p>
            <a:r>
              <a:rPr lang="en-US" dirty="0"/>
              <a:t>Moving to 2</a:t>
            </a:r>
            <a:r>
              <a:rPr lang="en-US" baseline="30000" dirty="0"/>
              <a:t>nd</a:t>
            </a:r>
            <a:r>
              <a:rPr lang="en-US" dirty="0"/>
              <a:t> Generation Systems</a:t>
            </a:r>
          </a:p>
        </p:txBody>
      </p:sp>
      <p:sp>
        <p:nvSpPr>
          <p:cNvPr id="326659" name="Rectangle 3"/>
          <p:cNvSpPr>
            <a:spLocks noGrp="1" noChangeArrowheads="1"/>
          </p:cNvSpPr>
          <p:nvPr>
            <p:ph idx="1"/>
          </p:nvPr>
        </p:nvSpPr>
        <p:spPr>
          <a:xfrm>
            <a:off x="748146" y="1330036"/>
            <a:ext cx="10855035" cy="4807528"/>
          </a:xfrm>
        </p:spPr>
        <p:txBody>
          <a:bodyPr>
            <a:normAutofit lnSpcReduction="10000"/>
          </a:bodyPr>
          <a:lstStyle/>
          <a:p>
            <a:pPr>
              <a:lnSpc>
                <a:spcPct val="90000"/>
              </a:lnSpc>
            </a:pPr>
            <a:r>
              <a:rPr lang="en-US" sz="3000" dirty="0">
                <a:latin typeface="+mj-lt"/>
              </a:rPr>
              <a:t>Encryption – all second-generation systems provide </a:t>
            </a:r>
            <a:r>
              <a:rPr lang="en-SG" sz="3000" dirty="0">
                <a:latin typeface="+mj-lt"/>
              </a:rPr>
              <a:t>robust network security technology based on encryption and secure key distribution </a:t>
            </a:r>
            <a:r>
              <a:rPr lang="en-US" sz="3000" dirty="0">
                <a:latin typeface="+mj-lt"/>
              </a:rPr>
              <a:t>encryption to prevent eavesdropping</a:t>
            </a:r>
          </a:p>
          <a:p>
            <a:pPr>
              <a:lnSpc>
                <a:spcPct val="90000"/>
              </a:lnSpc>
            </a:pPr>
            <a:endParaRPr lang="en-US" sz="3000" dirty="0">
              <a:latin typeface="+mj-lt"/>
            </a:endParaRPr>
          </a:p>
          <a:p>
            <a:pPr lvl="1">
              <a:lnSpc>
                <a:spcPct val="90000"/>
              </a:lnSpc>
            </a:pPr>
            <a:r>
              <a:rPr lang="en-SG" sz="3000" dirty="0">
                <a:latin typeface="+mj-lt"/>
              </a:rPr>
              <a:t>AMPS authentication procedures are weak</a:t>
            </a:r>
            <a:endParaRPr lang="en-US" sz="3000" dirty="0">
              <a:latin typeface="+mj-lt"/>
            </a:endParaRPr>
          </a:p>
          <a:p>
            <a:pPr>
              <a:spcBef>
                <a:spcPts val="600"/>
              </a:spcBef>
            </a:pPr>
            <a:endParaRPr lang="en-SG" sz="3000" dirty="0">
              <a:latin typeface="+mj-lt"/>
            </a:endParaRPr>
          </a:p>
          <a:p>
            <a:pPr>
              <a:spcBef>
                <a:spcPts val="600"/>
              </a:spcBef>
            </a:pPr>
            <a:r>
              <a:rPr lang="en-SG" sz="3000" dirty="0">
                <a:latin typeface="+mj-lt"/>
              </a:rPr>
              <a:t>Roaming</a:t>
            </a:r>
          </a:p>
          <a:p>
            <a:pPr lvl="1"/>
            <a:r>
              <a:rPr lang="en-SG" sz="3000" dirty="0">
                <a:latin typeface="+mj-lt"/>
              </a:rPr>
              <a:t>Requires information transfer and business arrangement between systems, introduce IS-41</a:t>
            </a:r>
          </a:p>
          <a:p>
            <a:pPr>
              <a:spcBef>
                <a:spcPts val="500"/>
              </a:spcBef>
            </a:pPr>
            <a:endParaRPr lang="en-SG" sz="3000" dirty="0">
              <a:solidFill>
                <a:srgbClr val="0070C0"/>
              </a:solidFill>
              <a:latin typeface="+mj-lt"/>
            </a:endParaRPr>
          </a:p>
          <a:p>
            <a:pPr>
              <a:spcBef>
                <a:spcPts val="500"/>
              </a:spcBef>
            </a:pPr>
            <a:r>
              <a:rPr lang="en-SG" sz="3000" dirty="0">
                <a:solidFill>
                  <a:srgbClr val="0070C0"/>
                </a:solidFill>
                <a:latin typeface="+mj-lt"/>
              </a:rPr>
              <a:t>Support for non-voice services</a:t>
            </a:r>
          </a:p>
          <a:p>
            <a:pPr lvl="1"/>
            <a:endParaRPr lang="en-US" dirty="0"/>
          </a:p>
        </p:txBody>
      </p:sp>
      <p:sp>
        <p:nvSpPr>
          <p:cNvPr id="2" name="Slide Number Placeholder 1"/>
          <p:cNvSpPr>
            <a:spLocks noGrp="1"/>
          </p:cNvSpPr>
          <p:nvPr>
            <p:ph type="sldNum" sz="quarter" idx="12"/>
          </p:nvPr>
        </p:nvSpPr>
        <p:spPr/>
        <p:txBody>
          <a:bodyPr/>
          <a:lstStyle/>
          <a:p>
            <a:fld id="{69E57DC2-970A-4B3E-BB1C-7A09969E49DF}" type="slidenum">
              <a:rPr lang="en-US" smtClean="0"/>
              <a:t>59</a:t>
            </a:fld>
            <a:endParaRPr lang="en-US" dirty="0"/>
          </a:p>
        </p:txBody>
      </p:sp>
    </p:spTree>
    <p:custDataLst>
      <p:tags r:id="rId1"/>
    </p:custDataLst>
    <p:extLst>
      <p:ext uri="{BB962C8B-B14F-4D97-AF65-F5344CB8AC3E}">
        <p14:creationId xmlns:p14="http://schemas.microsoft.com/office/powerpoint/2010/main" val="2118010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blinds(horizontal)">
                                      <p:cBhvr>
                                        <p:cTn id="7" dur="500"/>
                                        <p:tgtEl>
                                          <p:spTgt spid="32665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6659">
                                            <p:txEl>
                                              <p:pRg st="2" end="2"/>
                                            </p:txEl>
                                          </p:spTgt>
                                        </p:tgtEl>
                                        <p:attrNameLst>
                                          <p:attrName>style.visibility</p:attrName>
                                        </p:attrNameLst>
                                      </p:cBhvr>
                                      <p:to>
                                        <p:strVal val="visible"/>
                                      </p:to>
                                    </p:set>
                                    <p:animEffect transition="in" filter="blinds(horizontal)">
                                      <p:cBhvr>
                                        <p:cTn id="10" dur="500"/>
                                        <p:tgtEl>
                                          <p:spTgt spid="32665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26659">
                                            <p:txEl>
                                              <p:pRg st="4" end="4"/>
                                            </p:txEl>
                                          </p:spTgt>
                                        </p:tgtEl>
                                        <p:attrNameLst>
                                          <p:attrName>style.visibility</p:attrName>
                                        </p:attrNameLst>
                                      </p:cBhvr>
                                      <p:to>
                                        <p:strVal val="visible"/>
                                      </p:to>
                                    </p:set>
                                    <p:animEffect transition="in" filter="blinds(horizontal)">
                                      <p:cBhvr>
                                        <p:cTn id="15" dur="500"/>
                                        <p:tgtEl>
                                          <p:spTgt spid="326659">
                                            <p:txEl>
                                              <p:pRg st="4" end="4"/>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26659">
                                            <p:txEl>
                                              <p:pRg st="5" end="5"/>
                                            </p:txEl>
                                          </p:spTgt>
                                        </p:tgtEl>
                                        <p:attrNameLst>
                                          <p:attrName>style.visibility</p:attrName>
                                        </p:attrNameLst>
                                      </p:cBhvr>
                                      <p:to>
                                        <p:strVal val="visible"/>
                                      </p:to>
                                    </p:set>
                                    <p:animEffect transition="in" filter="blinds(horizontal)">
                                      <p:cBhvr>
                                        <p:cTn id="18" dur="500"/>
                                        <p:tgtEl>
                                          <p:spTgt spid="32665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26659">
                                            <p:txEl>
                                              <p:pRg st="7" end="7"/>
                                            </p:txEl>
                                          </p:spTgt>
                                        </p:tgtEl>
                                        <p:attrNameLst>
                                          <p:attrName>style.visibility</p:attrName>
                                        </p:attrNameLst>
                                      </p:cBhvr>
                                      <p:to>
                                        <p:strVal val="visible"/>
                                      </p:to>
                                    </p:set>
                                    <p:animEffect transition="in" filter="blinds(horizontal)">
                                      <p:cBhvr>
                                        <p:cTn id="23" dur="500"/>
                                        <p:tgtEl>
                                          <p:spTgt spid="3266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Tutorials</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6</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268514"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latin typeface="+mj-lt"/>
            </a:endParaRPr>
          </a:p>
          <a:p>
            <a:r>
              <a:rPr lang="en-SG" dirty="0">
                <a:latin typeface="+mj-lt"/>
              </a:rPr>
              <a:t>Practice examination questions; Clarifying doubts about anything that you may have learnt during the course</a:t>
            </a:r>
          </a:p>
          <a:p>
            <a:r>
              <a:rPr lang="en-SG" dirty="0">
                <a:latin typeface="+mj-lt"/>
              </a:rPr>
              <a:t>Even if you belong to groups on Monday, you can come to clarify your doubts on Thursday tutorial session.</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204966048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7268-4899-1641-A16E-AE24D31A1DA6}"/>
              </a:ext>
            </a:extLst>
          </p:cNvPr>
          <p:cNvSpPr>
            <a:spLocks noGrp="1"/>
          </p:cNvSpPr>
          <p:nvPr>
            <p:ph type="title"/>
          </p:nvPr>
        </p:nvSpPr>
        <p:spPr>
          <a:xfrm>
            <a:off x="263236" y="410368"/>
            <a:ext cx="11506200" cy="1325563"/>
          </a:xfrm>
        </p:spPr>
        <p:txBody>
          <a:bodyPr/>
          <a:lstStyle/>
          <a:p>
            <a:r>
              <a:rPr lang="en-US" dirty="0">
                <a:latin typeface="Consolas" panose="020B0609020204030204" pitchFamily="49" charset="0"/>
                <a:cs typeface="Consolas" panose="020B0609020204030204" pitchFamily="49" charset="0"/>
              </a:rPr>
              <a:t>IS-54</a:t>
            </a:r>
            <a:r>
              <a:rPr lang="en-US" dirty="0"/>
              <a:t>  aka  </a:t>
            </a:r>
            <a:r>
              <a:rPr lang="en-US" dirty="0">
                <a:latin typeface="Consolas" panose="020B0609020204030204" pitchFamily="49" charset="0"/>
                <a:cs typeface="Consolas" panose="020B0609020204030204" pitchFamily="49" charset="0"/>
              </a:rPr>
              <a:t>2G</a:t>
            </a:r>
            <a:r>
              <a:rPr lang="en-US" dirty="0"/>
              <a:t>  aka </a:t>
            </a:r>
            <a:r>
              <a:rPr lang="en-US" dirty="0">
                <a:latin typeface="Consolas" panose="020B0609020204030204" pitchFamily="49" charset="0"/>
                <a:cs typeface="Consolas" panose="020B0609020204030204" pitchFamily="49" charset="0"/>
              </a:rPr>
              <a:t>TDMA</a:t>
            </a:r>
            <a:r>
              <a:rPr lang="en-US" dirty="0"/>
              <a:t> aka  </a:t>
            </a:r>
            <a:r>
              <a:rPr lang="en-US" dirty="0">
                <a:latin typeface="Consolas" panose="020B0609020204030204" pitchFamily="49" charset="0"/>
                <a:cs typeface="Consolas" panose="020B0609020204030204" pitchFamily="49" charset="0"/>
              </a:rPr>
              <a:t>D-AMPS</a:t>
            </a:r>
            <a:r>
              <a:rPr lang="en-US" dirty="0"/>
              <a:t> (Digital AMPS)</a:t>
            </a:r>
          </a:p>
        </p:txBody>
      </p:sp>
      <p:sp>
        <p:nvSpPr>
          <p:cNvPr id="3" name="Content Placeholder 2">
            <a:extLst>
              <a:ext uri="{FF2B5EF4-FFF2-40B4-BE49-F238E27FC236}">
                <a16:creationId xmlns:a16="http://schemas.microsoft.com/office/drawing/2014/main" id="{9D6DA16F-C91B-5B47-9EF9-897F8E94B5C9}"/>
              </a:ext>
            </a:extLst>
          </p:cNvPr>
          <p:cNvSpPr>
            <a:spLocks noGrp="1"/>
          </p:cNvSpPr>
          <p:nvPr>
            <p:ph idx="1"/>
          </p:nvPr>
        </p:nvSpPr>
        <p:spPr/>
        <p:txBody>
          <a:bodyPr>
            <a:normAutofit lnSpcReduction="10000"/>
          </a:bodyPr>
          <a:lstStyle/>
          <a:p>
            <a:r>
              <a:rPr lang="en-US" dirty="0">
                <a:latin typeface="+mj-lt"/>
              </a:rPr>
              <a:t>Deployed ~1993</a:t>
            </a:r>
          </a:p>
          <a:p>
            <a:pPr lvl="1"/>
            <a:endParaRPr lang="en-US" dirty="0">
              <a:latin typeface="+mj-lt"/>
            </a:endParaRPr>
          </a:p>
          <a:p>
            <a:r>
              <a:rPr lang="en-US" dirty="0">
                <a:latin typeface="+mj-lt"/>
              </a:rPr>
              <a:t>Used TDMA to share AMPS channels</a:t>
            </a:r>
          </a:p>
          <a:p>
            <a:pPr lvl="1"/>
            <a:r>
              <a:rPr lang="en-US" dirty="0">
                <a:latin typeface="+mj-lt"/>
              </a:rPr>
              <a:t>Each AMPS analog channel-pair was 30 kHz</a:t>
            </a:r>
          </a:p>
          <a:p>
            <a:pPr lvl="1"/>
            <a:r>
              <a:rPr lang="en-US" dirty="0">
                <a:latin typeface="+mj-lt"/>
              </a:rPr>
              <a:t>Digital compression allowed for 3 time slots per channel — tripled capacity!</a:t>
            </a:r>
          </a:p>
          <a:p>
            <a:pPr lvl="2"/>
            <a:r>
              <a:rPr lang="en-US" dirty="0">
                <a:latin typeface="+mj-lt"/>
              </a:rPr>
              <a:t>Later iterations would compress further, 6 time slots per channel</a:t>
            </a:r>
          </a:p>
          <a:p>
            <a:pPr lvl="2"/>
            <a:endParaRPr lang="en-US" dirty="0">
              <a:latin typeface="+mj-lt"/>
            </a:endParaRPr>
          </a:p>
          <a:p>
            <a:r>
              <a:rPr lang="en-US" dirty="0">
                <a:latin typeface="+mj-lt"/>
              </a:rPr>
              <a:t>Beat out competing FDMA analog solution from Motorola</a:t>
            </a:r>
          </a:p>
          <a:p>
            <a:pPr lvl="1"/>
            <a:r>
              <a:rPr lang="en-US" dirty="0">
                <a:latin typeface="+mj-lt"/>
              </a:rPr>
              <a:t>Narrowband AMPS, “N-AMPS”, compressed calls to fit in 10 kHz channels</a:t>
            </a:r>
          </a:p>
          <a:p>
            <a:pPr lvl="1"/>
            <a:endParaRPr lang="en-US" dirty="0">
              <a:latin typeface="+mj-lt"/>
            </a:endParaRPr>
          </a:p>
          <a:p>
            <a:r>
              <a:rPr lang="en-US" dirty="0">
                <a:latin typeface="+mj-lt"/>
              </a:rPr>
              <a:t>Also encrypted [poorly: CMEA broken publicly in 1997]</a:t>
            </a:r>
          </a:p>
        </p:txBody>
      </p:sp>
      <p:sp>
        <p:nvSpPr>
          <p:cNvPr id="4" name="Slide Number Placeholder 3">
            <a:extLst>
              <a:ext uri="{FF2B5EF4-FFF2-40B4-BE49-F238E27FC236}">
                <a16:creationId xmlns:a16="http://schemas.microsoft.com/office/drawing/2014/main" id="{A206017A-325C-D449-9AD1-0181350A38A3}"/>
              </a:ext>
            </a:extLst>
          </p:cNvPr>
          <p:cNvSpPr>
            <a:spLocks noGrp="1"/>
          </p:cNvSpPr>
          <p:nvPr>
            <p:ph type="sldNum" sz="quarter" idx="12"/>
          </p:nvPr>
        </p:nvSpPr>
        <p:spPr/>
        <p:txBody>
          <a:bodyPr/>
          <a:lstStyle/>
          <a:p>
            <a:pPr algn="r"/>
            <a:fld id="{434A358D-2637-E146-A3BD-05BD470B507B}" type="slidenum">
              <a:rPr lang="en-US" smtClean="0"/>
              <a:pPr algn="r"/>
              <a:t>60</a:t>
            </a:fld>
            <a:endParaRPr lang="en-US" dirty="0"/>
          </a:p>
        </p:txBody>
      </p:sp>
    </p:spTree>
    <p:extLst>
      <p:ext uri="{BB962C8B-B14F-4D97-AF65-F5344CB8AC3E}">
        <p14:creationId xmlns:p14="http://schemas.microsoft.com/office/powerpoint/2010/main" val="3826209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999A-3B73-1C46-BEB7-E8906F66D35B}"/>
              </a:ext>
            </a:extLst>
          </p:cNvPr>
          <p:cNvSpPr>
            <a:spLocks noGrp="1"/>
          </p:cNvSpPr>
          <p:nvPr>
            <p:ph type="title"/>
          </p:nvPr>
        </p:nvSpPr>
        <p:spPr/>
        <p:txBody>
          <a:bodyPr/>
          <a:lstStyle/>
          <a:p>
            <a:r>
              <a:rPr lang="en-US" dirty="0"/>
              <a:t>GSM</a:t>
            </a:r>
          </a:p>
        </p:txBody>
      </p:sp>
      <p:sp>
        <p:nvSpPr>
          <p:cNvPr id="3" name="Content Placeholder 2">
            <a:extLst>
              <a:ext uri="{FF2B5EF4-FFF2-40B4-BE49-F238E27FC236}">
                <a16:creationId xmlns:a16="http://schemas.microsoft.com/office/drawing/2014/main" id="{EA945BC0-F237-424E-9B43-0D2BBBFBF26D}"/>
              </a:ext>
            </a:extLst>
          </p:cNvPr>
          <p:cNvSpPr>
            <a:spLocks noGrp="1"/>
          </p:cNvSpPr>
          <p:nvPr>
            <p:ph idx="1"/>
          </p:nvPr>
        </p:nvSpPr>
        <p:spPr/>
        <p:txBody>
          <a:bodyPr/>
          <a:lstStyle/>
          <a:p>
            <a:r>
              <a:rPr lang="en-US" dirty="0">
                <a:latin typeface="+mj-lt"/>
                <a:cs typeface="Calibri" panose="020F0502020204030204" pitchFamily="34" charset="0"/>
              </a:rPr>
              <a:t>Modern 2G “GSM”?</a:t>
            </a:r>
          </a:p>
          <a:p>
            <a:endParaRPr lang="en-US" dirty="0">
              <a:latin typeface="+mj-lt"/>
              <a:cs typeface="Calibri" panose="020F0502020204030204" pitchFamily="34" charset="0"/>
            </a:endParaRPr>
          </a:p>
          <a:p>
            <a:r>
              <a:rPr lang="en-US" dirty="0">
                <a:latin typeface="+mj-lt"/>
                <a:cs typeface="Calibri" panose="020F0502020204030204" pitchFamily="34" charset="0"/>
              </a:rPr>
              <a:t>“</a:t>
            </a:r>
            <a:r>
              <a:rPr lang="en-US" u="sng" dirty="0">
                <a:latin typeface="+mj-lt"/>
                <a:cs typeface="Calibri" panose="020F0502020204030204" pitchFamily="34" charset="0"/>
              </a:rPr>
              <a:t>G</a:t>
            </a:r>
            <a:r>
              <a:rPr lang="en-US" dirty="0">
                <a:latin typeface="+mj-lt"/>
                <a:cs typeface="Calibri" panose="020F0502020204030204" pitchFamily="34" charset="0"/>
              </a:rPr>
              <a:t>lobal </a:t>
            </a:r>
            <a:r>
              <a:rPr lang="en-US" u="sng" dirty="0">
                <a:latin typeface="+mj-lt"/>
                <a:cs typeface="Calibri" panose="020F0502020204030204" pitchFamily="34" charset="0"/>
              </a:rPr>
              <a:t>S</a:t>
            </a:r>
            <a:r>
              <a:rPr lang="en-US" dirty="0">
                <a:latin typeface="+mj-lt"/>
                <a:cs typeface="Calibri" panose="020F0502020204030204" pitchFamily="34" charset="0"/>
              </a:rPr>
              <a:t>ystem for </a:t>
            </a:r>
            <a:r>
              <a:rPr lang="en-US" u="sng" dirty="0">
                <a:latin typeface="+mj-lt"/>
                <a:cs typeface="Calibri" panose="020F0502020204030204" pitchFamily="34" charset="0"/>
              </a:rPr>
              <a:t>M</a:t>
            </a:r>
            <a:r>
              <a:rPr lang="en-US" dirty="0">
                <a:latin typeface="+mj-lt"/>
                <a:cs typeface="Calibri" panose="020F0502020204030204" pitchFamily="34" charset="0"/>
              </a:rPr>
              <a:t>obile Communications”</a:t>
            </a:r>
          </a:p>
          <a:p>
            <a:pPr lvl="1"/>
            <a:r>
              <a:rPr lang="en-US" dirty="0">
                <a:latin typeface="+mj-lt"/>
                <a:cs typeface="Calibri" panose="020F0502020204030204" pitchFamily="34" charset="0"/>
              </a:rPr>
              <a:t>It is a standard [the dominant 2G]</a:t>
            </a:r>
          </a:p>
          <a:p>
            <a:pPr lvl="1"/>
            <a:r>
              <a:rPr lang="en-US" dirty="0">
                <a:latin typeface="+mj-lt"/>
                <a:cs typeface="Calibri" panose="020F0502020204030204" pitchFamily="34" charset="0"/>
              </a:rPr>
              <a:t>GSM meant “phone” for a while in parts of Europe</a:t>
            </a:r>
          </a:p>
          <a:p>
            <a:pPr lvl="1"/>
            <a:r>
              <a:rPr lang="en-US" dirty="0">
                <a:latin typeface="+mj-lt"/>
                <a:cs typeface="Calibri" panose="020F0502020204030204" pitchFamily="34" charset="0"/>
              </a:rPr>
              <a:t>GSMA is the </a:t>
            </a:r>
            <a:r>
              <a:rPr lang="en-US" u="sng" dirty="0">
                <a:latin typeface="+mj-lt"/>
                <a:cs typeface="Calibri" panose="020F0502020204030204" pitchFamily="34" charset="0"/>
              </a:rPr>
              <a:t>GSM</a:t>
            </a:r>
            <a:r>
              <a:rPr lang="en-US" dirty="0">
                <a:latin typeface="+mj-lt"/>
                <a:cs typeface="Calibri" panose="020F0502020204030204" pitchFamily="34" charset="0"/>
              </a:rPr>
              <a:t> </a:t>
            </a:r>
            <a:r>
              <a:rPr lang="en-US" u="sng" dirty="0">
                <a:latin typeface="+mj-lt"/>
                <a:cs typeface="Calibri" panose="020F0502020204030204" pitchFamily="34" charset="0"/>
              </a:rPr>
              <a:t>A</a:t>
            </a:r>
            <a:r>
              <a:rPr lang="en-US" dirty="0">
                <a:latin typeface="+mj-lt"/>
                <a:cs typeface="Calibri" panose="020F0502020204030204" pitchFamily="34" charset="0"/>
              </a:rPr>
              <a:t>ssociation; which a lot of people just call GSM</a:t>
            </a:r>
          </a:p>
          <a:p>
            <a:pPr lvl="2"/>
            <a:r>
              <a:rPr lang="en-US" dirty="0">
                <a:latin typeface="+mj-lt"/>
                <a:cs typeface="Calibri" panose="020F0502020204030204" pitchFamily="34" charset="0"/>
              </a:rPr>
              <a:t>Because GSM made [a] 3G and LTE [which is a 4g?] and 5g [</a:t>
            </a:r>
            <a:r>
              <a:rPr lang="en-US" dirty="0" err="1">
                <a:latin typeface="+mj-lt"/>
                <a:cs typeface="Calibri" panose="020F0502020204030204" pitchFamily="34" charset="0"/>
              </a:rPr>
              <a:t>ish</a:t>
            </a:r>
            <a:r>
              <a:rPr lang="en-US" dirty="0">
                <a:latin typeface="+mj-lt"/>
                <a:cs typeface="Calibri" panose="020F0502020204030204" pitchFamily="34" charset="0"/>
              </a:rPr>
              <a:t>! more next time]</a:t>
            </a:r>
          </a:p>
        </p:txBody>
      </p:sp>
      <p:sp>
        <p:nvSpPr>
          <p:cNvPr id="4" name="Slide Number Placeholder 3">
            <a:extLst>
              <a:ext uri="{FF2B5EF4-FFF2-40B4-BE49-F238E27FC236}">
                <a16:creationId xmlns:a16="http://schemas.microsoft.com/office/drawing/2014/main" id="{BA34FE87-79C0-CD42-8E70-02A1CDD77B10}"/>
              </a:ext>
            </a:extLst>
          </p:cNvPr>
          <p:cNvSpPr>
            <a:spLocks noGrp="1"/>
          </p:cNvSpPr>
          <p:nvPr>
            <p:ph type="sldNum" sz="quarter" idx="12"/>
          </p:nvPr>
        </p:nvSpPr>
        <p:spPr/>
        <p:txBody>
          <a:bodyPr/>
          <a:lstStyle/>
          <a:p>
            <a:pPr algn="r"/>
            <a:fld id="{434A358D-2637-E146-A3BD-05BD470B507B}" type="slidenum">
              <a:rPr lang="en-US" smtClean="0"/>
              <a:pPr algn="r"/>
              <a:t>61</a:t>
            </a:fld>
            <a:endParaRPr lang="en-US" dirty="0"/>
          </a:p>
        </p:txBody>
      </p:sp>
    </p:spTree>
    <p:extLst>
      <p:ext uri="{BB962C8B-B14F-4D97-AF65-F5344CB8AC3E}">
        <p14:creationId xmlns:p14="http://schemas.microsoft.com/office/powerpoint/2010/main" val="416997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0DCFC-12E5-B54B-88BD-C798EFB7F31A}"/>
              </a:ext>
            </a:extLst>
          </p:cNvPr>
          <p:cNvSpPr>
            <a:spLocks noGrp="1"/>
          </p:cNvSpPr>
          <p:nvPr>
            <p:ph type="sldNum" sz="quarter" idx="12"/>
          </p:nvPr>
        </p:nvSpPr>
        <p:spPr/>
        <p:txBody>
          <a:bodyPr/>
          <a:lstStyle/>
          <a:p>
            <a:pPr algn="r"/>
            <a:fld id="{434A358D-2637-E146-A3BD-05BD470B507B}" type="slidenum">
              <a:rPr lang="en-US" smtClean="0"/>
              <a:pPr algn="r"/>
              <a:t>62</a:t>
            </a:fld>
            <a:endParaRPr lang="en-US" dirty="0"/>
          </a:p>
        </p:txBody>
      </p:sp>
      <p:pic>
        <p:nvPicPr>
          <p:cNvPr id="5" name="Picture 4">
            <a:extLst>
              <a:ext uri="{FF2B5EF4-FFF2-40B4-BE49-F238E27FC236}">
                <a16:creationId xmlns:a16="http://schemas.microsoft.com/office/drawing/2014/main" id="{E6F95848-C885-FE4E-99DB-A504E4D06FDF}"/>
              </a:ext>
            </a:extLst>
          </p:cNvPr>
          <p:cNvPicPr>
            <a:picLocks noChangeAspect="1"/>
          </p:cNvPicPr>
          <p:nvPr/>
        </p:nvPicPr>
        <p:blipFill>
          <a:blip r:embed="rId3"/>
          <a:stretch>
            <a:fillRect/>
          </a:stretch>
        </p:blipFill>
        <p:spPr>
          <a:xfrm>
            <a:off x="927176" y="95301"/>
            <a:ext cx="10308445" cy="6275267"/>
          </a:xfrm>
          <a:prstGeom prst="rect">
            <a:avLst/>
          </a:prstGeom>
        </p:spPr>
      </p:pic>
      <p:sp>
        <p:nvSpPr>
          <p:cNvPr id="6" name="TextBox 5">
            <a:extLst>
              <a:ext uri="{FF2B5EF4-FFF2-40B4-BE49-F238E27FC236}">
                <a16:creationId xmlns:a16="http://schemas.microsoft.com/office/drawing/2014/main" id="{CF5D9D3E-D18C-3D4B-9AEE-77C17D9A8426}"/>
              </a:ext>
            </a:extLst>
          </p:cNvPr>
          <p:cNvSpPr txBox="1"/>
          <p:nvPr/>
        </p:nvSpPr>
        <p:spPr>
          <a:xfrm>
            <a:off x="817665" y="5460848"/>
            <a:ext cx="282801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https://en.wikipedia.org/wiki/File:Gsm_structures.svg</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766588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10" y="318655"/>
            <a:ext cx="7616825" cy="911225"/>
          </a:xfrm>
        </p:spPr>
        <p:txBody>
          <a:bodyPr/>
          <a:lstStyle/>
          <a:p>
            <a:r>
              <a:rPr lang="en-US" dirty="0"/>
              <a:t>GSM (Timing) Summary</a:t>
            </a:r>
          </a:p>
        </p:txBody>
      </p:sp>
      <p:sp>
        <p:nvSpPr>
          <p:cNvPr id="3" name="Content Placeholder 2"/>
          <p:cNvSpPr>
            <a:spLocks noGrp="1"/>
          </p:cNvSpPr>
          <p:nvPr>
            <p:ph idx="1"/>
          </p:nvPr>
        </p:nvSpPr>
        <p:spPr>
          <a:xfrm>
            <a:off x="865910" y="1368425"/>
            <a:ext cx="10820399" cy="5353050"/>
          </a:xfrm>
        </p:spPr>
        <p:txBody>
          <a:bodyPr>
            <a:noAutofit/>
          </a:bodyPr>
          <a:lstStyle/>
          <a:p>
            <a:r>
              <a:rPr lang="en-US" dirty="0">
                <a:latin typeface="+mj-lt"/>
              </a:rPr>
              <a:t>Bit Period: 3.692ms (270.833 kbps)</a:t>
            </a:r>
          </a:p>
          <a:p>
            <a:r>
              <a:rPr lang="en-US" dirty="0">
                <a:latin typeface="+mj-lt"/>
              </a:rPr>
              <a:t>Time Slot (TS): 576.92ms (156.25 bits)</a:t>
            </a:r>
          </a:p>
          <a:p>
            <a:r>
              <a:rPr lang="en-US" dirty="0">
                <a:latin typeface="+mj-lt"/>
              </a:rPr>
              <a:t>Frame: 4.615ms (8 TS per frame)</a:t>
            </a:r>
          </a:p>
          <a:p>
            <a:r>
              <a:rPr lang="en-US" dirty="0" err="1">
                <a:latin typeface="+mj-lt"/>
              </a:rPr>
              <a:t>Multiframe</a:t>
            </a:r>
            <a:r>
              <a:rPr lang="en-US" dirty="0">
                <a:latin typeface="+mj-lt"/>
              </a:rPr>
              <a:t>: 24 data + 2 control frame every 120ms </a:t>
            </a:r>
          </a:p>
          <a:p>
            <a:r>
              <a:rPr lang="en-US" dirty="0">
                <a:latin typeface="+mj-lt"/>
              </a:rPr>
              <a:t>Traffic channels:</a:t>
            </a:r>
          </a:p>
          <a:p>
            <a:pPr lvl="1"/>
            <a:r>
              <a:rPr lang="en-US" sz="2800" dirty="0">
                <a:latin typeface="+mj-lt"/>
              </a:rPr>
              <a:t>Full Rate: 22.8kbps, with forward error correction (FEC) - 9600 bps, 4800 bps, 2400 bps</a:t>
            </a:r>
          </a:p>
          <a:p>
            <a:pPr lvl="1"/>
            <a:r>
              <a:rPr lang="en-US" sz="2800" dirty="0">
                <a:latin typeface="+mj-lt"/>
              </a:rPr>
              <a:t>Half Rate: 11.4kbps, with FEC - 4800 bps, 2400 bps</a:t>
            </a:r>
          </a:p>
          <a:p>
            <a:r>
              <a:rPr lang="en-US" dirty="0">
                <a:latin typeface="+mj-lt"/>
              </a:rPr>
              <a:t>Control Channels</a:t>
            </a:r>
          </a:p>
          <a:p>
            <a:pPr lvl="1"/>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63</a:t>
            </a:fld>
            <a:endParaRPr lang="en-US" dirty="0"/>
          </a:p>
        </p:txBody>
      </p:sp>
    </p:spTree>
    <p:custDataLst>
      <p:tags r:id="rId1"/>
    </p:custDataLst>
    <p:extLst>
      <p:ext uri="{BB962C8B-B14F-4D97-AF65-F5344CB8AC3E}">
        <p14:creationId xmlns:p14="http://schemas.microsoft.com/office/powerpoint/2010/main" val="353814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a:xfrm>
            <a:off x="564573" y="306386"/>
            <a:ext cx="7848600" cy="838200"/>
          </a:xfrm>
        </p:spPr>
        <p:txBody>
          <a:bodyPr/>
          <a:lstStyle/>
          <a:p>
            <a:pPr marL="342900" indent="-342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GSM Short Message Service</a:t>
            </a:r>
          </a:p>
        </p:txBody>
      </p:sp>
      <p:sp>
        <p:nvSpPr>
          <p:cNvPr id="48131" name="Rectangle 2"/>
          <p:cNvSpPr>
            <a:spLocks noGrp="1" noChangeArrowheads="1"/>
          </p:cNvSpPr>
          <p:nvPr>
            <p:ph idx="1"/>
          </p:nvPr>
        </p:nvSpPr>
        <p:spPr>
          <a:xfrm>
            <a:off x="564573" y="1295401"/>
            <a:ext cx="10934700" cy="5126181"/>
          </a:xfrm>
        </p:spPr>
        <p:txBody>
          <a:bodyPr/>
          <a:lstStyle/>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Short Message Service (SMS) provides a connectionless transfer of messages with low capacity and long latency performance</a:t>
            </a:r>
          </a:p>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Each short message can contain up to 140 octets (or 160 7- bit characters)</a:t>
            </a:r>
            <a:r>
              <a:rPr lang="ar-SA" dirty="0">
                <a:latin typeface="+mj-lt"/>
                <a:cs typeface="Arial" charset="0"/>
              </a:rPr>
              <a:t>‏</a:t>
            </a:r>
            <a:endParaRPr lang="en-SG" dirty="0">
              <a:latin typeface="+mj-lt"/>
            </a:endParaRPr>
          </a:p>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Messages are transported on the GSM SDCCH </a:t>
            </a:r>
            <a:r>
              <a:rPr lang="en-SG" dirty="0" err="1">
                <a:latin typeface="+mj-lt"/>
              </a:rPr>
              <a:t>signaling</a:t>
            </a:r>
            <a:r>
              <a:rPr lang="en-SG" dirty="0">
                <a:latin typeface="+mj-lt"/>
              </a:rPr>
              <a:t> channels</a:t>
            </a:r>
          </a:p>
          <a:p>
            <a:pPr>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Two types of SMS have been defined:</a:t>
            </a:r>
          </a:p>
          <a:p>
            <a:pPr lvl="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Cell broadcast service</a:t>
            </a:r>
          </a:p>
          <a:p>
            <a:pPr lvl="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Point-to-point service</a:t>
            </a:r>
          </a:p>
        </p:txBody>
      </p:sp>
      <p:sp>
        <p:nvSpPr>
          <p:cNvPr id="2" name="Slide Number Placeholder 1"/>
          <p:cNvSpPr>
            <a:spLocks noGrp="1"/>
          </p:cNvSpPr>
          <p:nvPr>
            <p:ph type="sldNum" sz="quarter" idx="12"/>
          </p:nvPr>
        </p:nvSpPr>
        <p:spPr/>
        <p:txBody>
          <a:bodyPr/>
          <a:lstStyle/>
          <a:p>
            <a:fld id="{69E57DC2-970A-4B3E-BB1C-7A09969E49DF}" type="slidenum">
              <a:rPr lang="en-US" smtClean="0"/>
              <a:t>64</a:t>
            </a:fld>
            <a:endParaRPr lang="en-US" dirty="0"/>
          </a:p>
        </p:txBody>
      </p:sp>
    </p:spTree>
    <p:custDataLst>
      <p:tags r:id="rId1"/>
    </p:custDataLst>
    <p:extLst>
      <p:ext uri="{BB962C8B-B14F-4D97-AF65-F5344CB8AC3E}">
        <p14:creationId xmlns:p14="http://schemas.microsoft.com/office/powerpoint/2010/main" val="9828695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2834-4604-0146-9562-6D48743CD571}"/>
              </a:ext>
            </a:extLst>
          </p:cNvPr>
          <p:cNvSpPr>
            <a:spLocks noGrp="1"/>
          </p:cNvSpPr>
          <p:nvPr>
            <p:ph type="title"/>
          </p:nvPr>
        </p:nvSpPr>
        <p:spPr/>
        <p:txBody>
          <a:bodyPr/>
          <a:lstStyle/>
          <a:p>
            <a:r>
              <a:rPr lang="en-US" dirty="0"/>
              <a:t>GSM evolved over time to add data</a:t>
            </a:r>
          </a:p>
        </p:txBody>
      </p:sp>
      <p:sp>
        <p:nvSpPr>
          <p:cNvPr id="3" name="Content Placeholder 2">
            <a:extLst>
              <a:ext uri="{FF2B5EF4-FFF2-40B4-BE49-F238E27FC236}">
                <a16:creationId xmlns:a16="http://schemas.microsoft.com/office/drawing/2014/main" id="{7F2CD619-232C-8B4A-8140-8A19C93C22E8}"/>
              </a:ext>
            </a:extLst>
          </p:cNvPr>
          <p:cNvSpPr>
            <a:spLocks noGrp="1"/>
          </p:cNvSpPr>
          <p:nvPr>
            <p:ph idx="1"/>
          </p:nvPr>
        </p:nvSpPr>
        <p:spPr/>
        <p:txBody>
          <a:bodyPr>
            <a:normAutofit lnSpcReduction="10000"/>
          </a:bodyPr>
          <a:lstStyle/>
          <a:p>
            <a:r>
              <a:rPr lang="en-US" dirty="0">
                <a:latin typeface="+mj-lt"/>
              </a:rPr>
              <a:t>GSM was voice-only at first</a:t>
            </a:r>
          </a:p>
          <a:p>
            <a:pPr lvl="1"/>
            <a:endParaRPr lang="en-US" dirty="0">
              <a:latin typeface="+mj-lt"/>
            </a:endParaRPr>
          </a:p>
          <a:p>
            <a:r>
              <a:rPr lang="en-US" dirty="0">
                <a:latin typeface="+mj-lt"/>
              </a:rPr>
              <a:t>Then overlaid data on the voice channel</a:t>
            </a:r>
          </a:p>
          <a:p>
            <a:pPr lvl="1"/>
            <a:r>
              <a:rPr lang="en-US" dirty="0">
                <a:latin typeface="+mj-lt"/>
              </a:rPr>
              <a:t>Circuit Switched Data (CSD)</a:t>
            </a:r>
          </a:p>
          <a:p>
            <a:pPr lvl="2"/>
            <a:r>
              <a:rPr lang="en-US" dirty="0">
                <a:latin typeface="+mj-lt"/>
              </a:rPr>
              <a:t>9.6 — 14.4 kb/s</a:t>
            </a:r>
          </a:p>
          <a:p>
            <a:pPr lvl="2"/>
            <a:r>
              <a:rPr lang="en-US" dirty="0">
                <a:latin typeface="+mj-lt"/>
              </a:rPr>
              <a:t>Previous hacks were literally cell phone calling a modem (~3.5 kb/s); same concept</a:t>
            </a:r>
          </a:p>
          <a:p>
            <a:pPr lvl="2"/>
            <a:endParaRPr lang="en-US" dirty="0">
              <a:latin typeface="+mj-lt"/>
            </a:endParaRPr>
          </a:p>
          <a:p>
            <a:r>
              <a:rPr lang="en-US" dirty="0">
                <a:latin typeface="+mj-lt"/>
              </a:rPr>
              <a:t>Then added actual packetized data [“2.5G”]</a:t>
            </a:r>
          </a:p>
          <a:p>
            <a:pPr lvl="1"/>
            <a:r>
              <a:rPr lang="en-US" dirty="0">
                <a:latin typeface="+mj-lt"/>
              </a:rPr>
              <a:t>General Packet Radio Service (GPRS)</a:t>
            </a:r>
          </a:p>
          <a:p>
            <a:pPr lvl="2"/>
            <a:r>
              <a:rPr lang="en-US" dirty="0">
                <a:latin typeface="+mj-lt"/>
              </a:rPr>
              <a:t>Throughput 9.2 – 21.55 </a:t>
            </a:r>
            <a:r>
              <a:rPr lang="en-US" dirty="0" err="1">
                <a:latin typeface="+mj-lt"/>
              </a:rPr>
              <a:t>kbit</a:t>
            </a:r>
            <a:r>
              <a:rPr lang="en-US" dirty="0">
                <a:latin typeface="+mj-lt"/>
              </a:rPr>
              <a:t>/s/timeslot	[goodput 8-20 </a:t>
            </a:r>
            <a:r>
              <a:rPr lang="en-US" dirty="0" err="1">
                <a:latin typeface="+mj-lt"/>
              </a:rPr>
              <a:t>kbit</a:t>
            </a:r>
            <a:r>
              <a:rPr lang="en-US" dirty="0">
                <a:latin typeface="+mj-lt"/>
              </a:rPr>
              <a:t>/s/timeslot]</a:t>
            </a:r>
          </a:p>
          <a:p>
            <a:pPr lvl="1"/>
            <a:r>
              <a:rPr lang="en-US" dirty="0">
                <a:latin typeface="+mj-lt"/>
              </a:rPr>
              <a:t>Enhanced Data Rates for GSM Evolution (EDGE)</a:t>
            </a:r>
          </a:p>
          <a:p>
            <a:endParaRPr lang="en-US" dirty="0"/>
          </a:p>
        </p:txBody>
      </p:sp>
      <p:sp>
        <p:nvSpPr>
          <p:cNvPr id="4" name="Slide Number Placeholder 3">
            <a:extLst>
              <a:ext uri="{FF2B5EF4-FFF2-40B4-BE49-F238E27FC236}">
                <a16:creationId xmlns:a16="http://schemas.microsoft.com/office/drawing/2014/main" id="{C2A6236B-BE9F-ED40-A7CB-0DF15709F009}"/>
              </a:ext>
            </a:extLst>
          </p:cNvPr>
          <p:cNvSpPr>
            <a:spLocks noGrp="1"/>
          </p:cNvSpPr>
          <p:nvPr>
            <p:ph type="sldNum" sz="quarter" idx="12"/>
          </p:nvPr>
        </p:nvSpPr>
        <p:spPr/>
        <p:txBody>
          <a:bodyPr/>
          <a:lstStyle/>
          <a:p>
            <a:pPr algn="r"/>
            <a:fld id="{434A358D-2637-E146-A3BD-05BD470B507B}" type="slidenum">
              <a:rPr lang="en-US" smtClean="0"/>
              <a:pPr algn="r"/>
              <a:t>65</a:t>
            </a:fld>
            <a:endParaRPr lang="en-US" dirty="0"/>
          </a:p>
        </p:txBody>
      </p:sp>
    </p:spTree>
    <p:extLst>
      <p:ext uri="{BB962C8B-B14F-4D97-AF65-F5344CB8AC3E}">
        <p14:creationId xmlns:p14="http://schemas.microsoft.com/office/powerpoint/2010/main" val="1882231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Cellular Basics</a:t>
            </a:r>
          </a:p>
          <a:p>
            <a:pPr marL="514350" indent="-514350">
              <a:buAutoNum type="arabicPeriod"/>
            </a:pPr>
            <a:r>
              <a:rPr lang="en-US" dirty="0">
                <a:latin typeface="+mj-lt"/>
              </a:rPr>
              <a:t>1G</a:t>
            </a:r>
          </a:p>
          <a:p>
            <a:pPr marL="514350" indent="-514350">
              <a:buAutoNum type="arabicPeriod"/>
            </a:pPr>
            <a:r>
              <a:rPr lang="en-US" dirty="0">
                <a:latin typeface="+mj-lt"/>
              </a:rPr>
              <a:t>2G</a:t>
            </a:r>
          </a:p>
          <a:p>
            <a:pPr marL="514350" indent="-514350">
              <a:buAutoNum type="arabicPeriod"/>
            </a:pPr>
            <a:r>
              <a:rPr lang="en-US" b="1" dirty="0">
                <a:latin typeface="+mj-lt"/>
              </a:rPr>
              <a:t>3G</a:t>
            </a:r>
          </a:p>
          <a:p>
            <a:pPr marL="514350" indent="-514350">
              <a:buAutoNum type="arabicPeriod"/>
            </a:pPr>
            <a:r>
              <a:rPr lang="en-US" dirty="0">
                <a:latin typeface="+mj-lt"/>
              </a:rPr>
              <a:t>3GPP, 4G</a:t>
            </a:r>
          </a:p>
          <a:p>
            <a:pPr marL="514350" indent="-514350">
              <a:buAutoNum type="arabicPeriod"/>
            </a:pPr>
            <a:r>
              <a:rPr lang="en-US" dirty="0">
                <a:latin typeface="+mj-lt"/>
              </a:rPr>
              <a:t>5G</a:t>
            </a:r>
          </a:p>
          <a:p>
            <a:pPr marL="514350" indent="-514350">
              <a:buAutoNum type="arabicPeriod"/>
            </a:pPr>
            <a:r>
              <a:rPr lang="en-US" dirty="0">
                <a:latin typeface="+mj-lt"/>
              </a:rPr>
              <a:t>Cellular for IOT</a:t>
            </a:r>
          </a:p>
          <a:p>
            <a:pPr marL="514350" indent="-514350">
              <a:buAutoNum type="arabicPeriod"/>
            </a:pPr>
            <a:endParaRPr lang="en-US" dirty="0">
              <a:latin typeface="+mj-lt"/>
            </a:endParaRP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66</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38177916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679884" y="352425"/>
            <a:ext cx="7761287" cy="835025"/>
          </a:xfrm>
        </p:spPr>
        <p:txBody>
          <a:bodyPr/>
          <a:lstStyle/>
          <a:p>
            <a:pPr marL="342900" indent="-342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Moving to 3G Systems</a:t>
            </a:r>
          </a:p>
        </p:txBody>
      </p:sp>
      <p:sp>
        <p:nvSpPr>
          <p:cNvPr id="49155" name="Rectangle 2"/>
          <p:cNvSpPr>
            <a:spLocks noGrp="1" noChangeArrowheads="1"/>
          </p:cNvSpPr>
          <p:nvPr>
            <p:ph idx="1"/>
          </p:nvPr>
        </p:nvSpPr>
        <p:spPr>
          <a:xfrm>
            <a:off x="789709" y="1555750"/>
            <a:ext cx="10439400" cy="4800600"/>
          </a:xfrm>
        </p:spPr>
        <p:txBody>
          <a:bodyPr/>
          <a:lstStyle/>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Provides high-speed wireless communication for multimedia</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Voice: quality comparable to PSTN</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Data: 144kpbs for high-speed user (driving), 384kpbs for slowly moving user (walking) and 2.048Mbps for stationary user</a:t>
            </a: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2.5G Systems</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GPRS/EDGE (GSM)</a:t>
            </a:r>
            <a:r>
              <a:rPr lang="ar-SA" dirty="0">
                <a:latin typeface="+mj-lt"/>
                <a:cs typeface="Arial" charset="0"/>
              </a:rPr>
              <a:t>‏</a:t>
            </a:r>
            <a:endParaRPr lang="en-US" dirty="0">
              <a:latin typeface="+mj-lt"/>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67</a:t>
            </a:fld>
            <a:endParaRPr lang="en-US" dirty="0"/>
          </a:p>
        </p:txBody>
      </p:sp>
    </p:spTree>
    <p:custDataLst>
      <p:tags r:id="rId1"/>
    </p:custDataLst>
    <p:extLst>
      <p:ext uri="{BB962C8B-B14F-4D97-AF65-F5344CB8AC3E}">
        <p14:creationId xmlns:p14="http://schemas.microsoft.com/office/powerpoint/2010/main" val="28355888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668482" y="263236"/>
            <a:ext cx="7200900" cy="1485900"/>
          </a:xfrm>
        </p:spPr>
        <p:txBody>
          <a:bodyPr/>
          <a:lstStyle/>
          <a:p>
            <a:pPr marL="342900" indent="-3429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SG" dirty="0"/>
              <a:t>3G Systems and beyond</a:t>
            </a:r>
          </a:p>
        </p:txBody>
      </p:sp>
      <p:sp>
        <p:nvSpPr>
          <p:cNvPr id="49155" name="Rectangle 2"/>
          <p:cNvSpPr>
            <a:spLocks noGrp="1" noChangeArrowheads="1"/>
          </p:cNvSpPr>
          <p:nvPr>
            <p:ph idx="1"/>
          </p:nvPr>
        </p:nvSpPr>
        <p:spPr>
          <a:xfrm>
            <a:off x="852054" y="1749136"/>
            <a:ext cx="10903528" cy="4572000"/>
          </a:xfrm>
        </p:spPr>
        <p:txBody>
          <a:bodyPr>
            <a:normAutofit/>
          </a:bodyPr>
          <a:lstStyle/>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CDMA-based 3G systems more widely accepted</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CDMA 2000 in US</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UMTS in Europe</a:t>
            </a: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latin typeface="+mj-lt"/>
            </a:endParaRP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3.5G Systems</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HSPA</a:t>
            </a:r>
          </a:p>
          <a:p>
            <a:pPr lvl="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b="1" dirty="0">
                <a:solidFill>
                  <a:srgbClr val="0070C0"/>
                </a:solidFill>
                <a:latin typeface="+mj-lt"/>
              </a:rPr>
              <a:t>Moving from circuit-based to packet-based</a:t>
            </a: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latin typeface="+mj-lt"/>
            </a:endParaRPr>
          </a:p>
          <a:p>
            <a:pPr>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latin typeface="+mj-lt"/>
              </a:rPr>
              <a:t>Fourth Generation – ITU specifications:</a:t>
            </a:r>
          </a:p>
          <a:p>
            <a:pPr lvl="1">
              <a:spcBef>
                <a:spcPts val="4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SG" dirty="0">
                <a:latin typeface="+mj-lt"/>
              </a:rPr>
              <a:t>target peak data rates of up to 100 Mbit/s for high mobility, 1 </a:t>
            </a:r>
            <a:r>
              <a:rPr lang="en-SG" dirty="0" err="1">
                <a:latin typeface="+mj-lt"/>
              </a:rPr>
              <a:t>Gbit</a:t>
            </a:r>
            <a:r>
              <a:rPr lang="en-SG" dirty="0">
                <a:latin typeface="+mj-lt"/>
              </a:rPr>
              <a:t>/s for low mobility</a:t>
            </a:r>
            <a:endParaRPr lang="en-US" dirty="0">
              <a:latin typeface="+mj-lt"/>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68</a:t>
            </a:fld>
            <a:endParaRPr lang="en-US" dirty="0"/>
          </a:p>
        </p:txBody>
      </p:sp>
    </p:spTree>
    <p:custDataLst>
      <p:tags r:id="rId1"/>
    </p:custDataLst>
    <p:extLst>
      <p:ext uri="{BB962C8B-B14F-4D97-AF65-F5344CB8AC3E}">
        <p14:creationId xmlns:p14="http://schemas.microsoft.com/office/powerpoint/2010/main" val="42918189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Cellular Basics</a:t>
            </a:r>
          </a:p>
          <a:p>
            <a:pPr marL="514350" indent="-514350">
              <a:buAutoNum type="arabicPeriod"/>
            </a:pPr>
            <a:r>
              <a:rPr lang="en-US" dirty="0">
                <a:latin typeface="+mj-lt"/>
              </a:rPr>
              <a:t>1G</a:t>
            </a:r>
          </a:p>
          <a:p>
            <a:pPr marL="514350" indent="-514350">
              <a:buAutoNum type="arabicPeriod"/>
            </a:pPr>
            <a:r>
              <a:rPr lang="en-US" dirty="0">
                <a:latin typeface="+mj-lt"/>
              </a:rPr>
              <a:t>2G</a:t>
            </a:r>
          </a:p>
          <a:p>
            <a:pPr marL="514350" indent="-514350">
              <a:buAutoNum type="arabicPeriod"/>
            </a:pPr>
            <a:r>
              <a:rPr lang="en-US" dirty="0">
                <a:latin typeface="+mj-lt"/>
              </a:rPr>
              <a:t>3G</a:t>
            </a:r>
          </a:p>
          <a:p>
            <a:pPr marL="514350" indent="-514350">
              <a:buAutoNum type="arabicPeriod"/>
            </a:pPr>
            <a:r>
              <a:rPr lang="en-US" b="1" dirty="0">
                <a:latin typeface="+mj-lt"/>
              </a:rPr>
              <a:t>3GPP, 4G</a:t>
            </a:r>
          </a:p>
          <a:p>
            <a:pPr marL="514350" indent="-514350">
              <a:buAutoNum type="arabicPeriod"/>
            </a:pPr>
            <a:r>
              <a:rPr lang="en-US" dirty="0">
                <a:latin typeface="+mj-lt"/>
              </a:rPr>
              <a:t>5G</a:t>
            </a:r>
          </a:p>
          <a:p>
            <a:pPr marL="514350" indent="-514350">
              <a:buAutoNum type="arabicPeriod"/>
            </a:pPr>
            <a:r>
              <a:rPr lang="en-US" dirty="0">
                <a:latin typeface="+mj-lt"/>
              </a:rPr>
              <a:t>Cellular for IOT</a:t>
            </a:r>
          </a:p>
          <a:p>
            <a:pPr marL="514350" indent="-514350">
              <a:buAutoNum type="arabicPeriod"/>
            </a:pPr>
            <a:endParaRPr lang="en-US" dirty="0">
              <a:latin typeface="+mj-lt"/>
            </a:endParaRP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69</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31573328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Review of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24240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665017" y="322263"/>
            <a:ext cx="7543800" cy="911225"/>
          </a:xfrm>
        </p:spPr>
        <p:txBody>
          <a:bodyPr>
            <a:normAutofit/>
          </a:bodyPr>
          <a:lstStyle/>
          <a:p>
            <a:r>
              <a:rPr lang="en-SG" dirty="0"/>
              <a:t>3GPP Long Term Evolution (</a:t>
            </a:r>
            <a:r>
              <a:rPr lang="en-US" dirty="0"/>
              <a:t>LTE)</a:t>
            </a:r>
            <a:endParaRPr lang="en-SG" dirty="0"/>
          </a:p>
        </p:txBody>
      </p:sp>
      <p:sp>
        <p:nvSpPr>
          <p:cNvPr id="54275" name="Content Placeholder 2"/>
          <p:cNvSpPr>
            <a:spLocks noGrp="1"/>
          </p:cNvSpPr>
          <p:nvPr>
            <p:ph idx="1"/>
          </p:nvPr>
        </p:nvSpPr>
        <p:spPr>
          <a:xfrm>
            <a:off x="665017" y="1233488"/>
            <a:ext cx="11236037" cy="5029200"/>
          </a:xfrm>
        </p:spPr>
        <p:txBody>
          <a:bodyPr/>
          <a:lstStyle/>
          <a:p>
            <a:r>
              <a:rPr lang="en-SG" dirty="0">
                <a:latin typeface="+mj-lt"/>
              </a:rPr>
              <a:t>CDMA spread spectrum radio technology used in 3G is replaced by frequency-domain equalization schemes, for example multi-carrier transmission such as OFDMA </a:t>
            </a:r>
          </a:p>
          <a:p>
            <a:r>
              <a:rPr lang="en-SG" dirty="0">
                <a:latin typeface="+mj-lt"/>
              </a:rPr>
              <a:t>Include other techniques such as MIMO (i.e. multiple antennas (Multiple In Multiple Out)), dynamic channel allocation and channel-dependent scheduling</a:t>
            </a:r>
          </a:p>
        </p:txBody>
      </p:sp>
      <p:sp>
        <p:nvSpPr>
          <p:cNvPr id="2" name="Slide Number Placeholder 1"/>
          <p:cNvSpPr>
            <a:spLocks noGrp="1"/>
          </p:cNvSpPr>
          <p:nvPr>
            <p:ph type="sldNum" sz="quarter" idx="12"/>
          </p:nvPr>
        </p:nvSpPr>
        <p:spPr/>
        <p:txBody>
          <a:bodyPr/>
          <a:lstStyle/>
          <a:p>
            <a:fld id="{69E57DC2-970A-4B3E-BB1C-7A09969E49DF}" type="slidenum">
              <a:rPr lang="en-US" smtClean="0"/>
              <a:t>70</a:t>
            </a:fld>
            <a:endParaRPr lang="en-US" dirty="0"/>
          </a:p>
        </p:txBody>
      </p:sp>
    </p:spTree>
    <p:custDataLst>
      <p:tags r:id="rId1"/>
    </p:custDataLst>
    <p:extLst>
      <p:ext uri="{BB962C8B-B14F-4D97-AF65-F5344CB8AC3E}">
        <p14:creationId xmlns:p14="http://schemas.microsoft.com/office/powerpoint/2010/main" val="2816372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a:bodyPr>
          <a:lstStyle/>
          <a:p>
            <a:r>
              <a:rPr lang="en-US" dirty="0"/>
              <a:t>3GPP</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dirty="0">
                <a:latin typeface="+mj-lt"/>
              </a:rPr>
              <a:t>3</a:t>
            </a:r>
            <a:r>
              <a:rPr lang="en-US" baseline="30000" dirty="0">
                <a:latin typeface="+mj-lt"/>
              </a:rPr>
              <a:t>rd</a:t>
            </a:r>
            <a:r>
              <a:rPr lang="en-US" dirty="0">
                <a:latin typeface="+mj-lt"/>
              </a:rPr>
              <a:t> Generation Partnership Project (3GPP)</a:t>
            </a:r>
          </a:p>
          <a:p>
            <a:pPr lvl="1"/>
            <a:endParaRPr lang="en-US" dirty="0">
              <a:latin typeface="+mj-lt"/>
            </a:endParaRPr>
          </a:p>
          <a:p>
            <a:r>
              <a:rPr lang="en-US" dirty="0">
                <a:latin typeface="+mj-lt"/>
              </a:rPr>
              <a:t>Industry alliance for development of telecoms standards</a:t>
            </a:r>
          </a:p>
          <a:p>
            <a:pPr lvl="1"/>
            <a:r>
              <a:rPr lang="en-US" dirty="0">
                <a:latin typeface="+mj-lt"/>
              </a:rPr>
              <a:t>Established around 1998</a:t>
            </a:r>
          </a:p>
          <a:p>
            <a:pPr lvl="1"/>
            <a:r>
              <a:rPr lang="en-US" dirty="0">
                <a:latin typeface="+mj-lt"/>
              </a:rPr>
              <a:t>Makes “Releases” which are roughly analogous to IEEE standards/versions</a:t>
            </a:r>
          </a:p>
          <a:p>
            <a:pPr lvl="2"/>
            <a:r>
              <a:rPr lang="en-US" dirty="0">
                <a:latin typeface="+mj-lt"/>
              </a:rPr>
              <a:t>Release 8 (2008) LTE ~4G</a:t>
            </a:r>
          </a:p>
          <a:p>
            <a:pPr lvl="2"/>
            <a:r>
              <a:rPr lang="en-US" dirty="0">
                <a:latin typeface="+mj-lt"/>
              </a:rPr>
              <a:t>Release 15 (2018) NR (New Radio) ~5G</a:t>
            </a:r>
          </a:p>
          <a:p>
            <a:pPr lvl="1"/>
            <a:endParaRPr lang="en-US" dirty="0">
              <a:latin typeface="+mj-lt"/>
            </a:endParaRPr>
          </a:p>
          <a:p>
            <a:r>
              <a:rPr lang="en-US" dirty="0">
                <a:latin typeface="+mj-lt"/>
              </a:rPr>
              <a:t>Focused on the practical</a:t>
            </a:r>
          </a:p>
          <a:p>
            <a:pPr lvl="1"/>
            <a:r>
              <a:rPr lang="en-US" dirty="0">
                <a:latin typeface="+mj-lt"/>
              </a:rPr>
              <a:t>ITU post-hoc defined “4G”, 3GPP defined LTE and LTE_________</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1683820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4CC34-802A-9341-A359-CCD28604C1B7}"/>
              </a:ext>
            </a:extLst>
          </p:cNvPr>
          <p:cNvSpPr>
            <a:spLocks noGrp="1"/>
          </p:cNvSpPr>
          <p:nvPr>
            <p:ph type="title"/>
          </p:nvPr>
        </p:nvSpPr>
        <p:spPr/>
        <p:txBody>
          <a:bodyPr>
            <a:normAutofit/>
          </a:bodyPr>
          <a:lstStyle/>
          <a:p>
            <a:r>
              <a:rPr lang="en-US" dirty="0"/>
              <a:t>Mapping ”4G”, “LTE”, “LTE Advanced”, </a:t>
            </a:r>
            <a:r>
              <a:rPr lang="en-US" dirty="0" err="1"/>
              <a:t>etc</a:t>
            </a:r>
            <a:r>
              <a:rPr lang="en-US" dirty="0"/>
              <a:t> onto actual technologies</a:t>
            </a:r>
          </a:p>
        </p:txBody>
      </p:sp>
      <p:sp>
        <p:nvSpPr>
          <p:cNvPr id="4" name="Slide Number Placeholder 3">
            <a:extLst>
              <a:ext uri="{FF2B5EF4-FFF2-40B4-BE49-F238E27FC236}">
                <a16:creationId xmlns:a16="http://schemas.microsoft.com/office/drawing/2014/main" id="{BBEBD134-6993-BD40-9A12-10FD9C6B4D81}"/>
              </a:ext>
            </a:extLst>
          </p:cNvPr>
          <p:cNvSpPr>
            <a:spLocks noGrp="1"/>
          </p:cNvSpPr>
          <p:nvPr>
            <p:ph type="sldNum" sz="quarter" idx="12"/>
          </p:nvPr>
        </p:nvSpPr>
        <p:spPr/>
        <p:txBody>
          <a:bodyPr/>
          <a:lstStyle/>
          <a:p>
            <a:pPr algn="r"/>
            <a:fld id="{434A358D-2637-E146-A3BD-05BD470B507B}" type="slidenum">
              <a:rPr lang="en-US" smtClean="0"/>
              <a:pPr algn="r"/>
              <a:t>72</a:t>
            </a:fld>
            <a:endParaRPr lang="en-US" dirty="0"/>
          </a:p>
        </p:txBody>
      </p:sp>
      <p:pic>
        <p:nvPicPr>
          <p:cNvPr id="5" name="Picture 4">
            <a:extLst>
              <a:ext uri="{FF2B5EF4-FFF2-40B4-BE49-F238E27FC236}">
                <a16:creationId xmlns:a16="http://schemas.microsoft.com/office/drawing/2014/main" id="{8B6D02FE-A2C4-8E41-969D-052F67BB3F4C}"/>
              </a:ext>
            </a:extLst>
          </p:cNvPr>
          <p:cNvPicPr>
            <a:picLocks noChangeAspect="1"/>
          </p:cNvPicPr>
          <p:nvPr/>
        </p:nvPicPr>
        <p:blipFill>
          <a:blip r:embed="rId2"/>
          <a:stretch>
            <a:fillRect/>
          </a:stretch>
        </p:blipFill>
        <p:spPr>
          <a:xfrm>
            <a:off x="2320636" y="1901443"/>
            <a:ext cx="7236570" cy="3852328"/>
          </a:xfrm>
          <a:prstGeom prst="rect">
            <a:avLst/>
          </a:prstGeom>
          <a:ln>
            <a:solidFill>
              <a:schemeClr val="tx1"/>
            </a:solidFill>
          </a:ln>
        </p:spPr>
      </p:pic>
      <p:sp>
        <p:nvSpPr>
          <p:cNvPr id="7" name="TextBox 6">
            <a:extLst>
              <a:ext uri="{FF2B5EF4-FFF2-40B4-BE49-F238E27FC236}">
                <a16:creationId xmlns:a16="http://schemas.microsoft.com/office/drawing/2014/main" id="{931949F4-7081-F442-A994-279F9CFA3F2F}"/>
              </a:ext>
            </a:extLst>
          </p:cNvPr>
          <p:cNvSpPr txBox="1"/>
          <p:nvPr/>
        </p:nvSpPr>
        <p:spPr>
          <a:xfrm>
            <a:off x="780717" y="6010441"/>
            <a:ext cx="10019089"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This Qualcomm presentation is great: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https://www.qualcomm.com/media/documents/files/demystifying-3gpp-and-the-essential-role-of-qualcomm-in-leading-the-expansion-of-the-mobile-ecosystem.pdf</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961427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337F-C53B-4B99-B68D-FFE4F4499D2B}"/>
              </a:ext>
            </a:extLst>
          </p:cNvPr>
          <p:cNvSpPr>
            <a:spLocks noGrp="1"/>
          </p:cNvSpPr>
          <p:nvPr>
            <p:ph type="title"/>
          </p:nvPr>
        </p:nvSpPr>
        <p:spPr/>
        <p:txBody>
          <a:bodyPr/>
          <a:lstStyle/>
          <a:p>
            <a:r>
              <a:rPr lang="en-US"/>
              <a:t>LTE Categories</a:t>
            </a:r>
            <a:endParaRPr lang="en-US" dirty="0"/>
          </a:p>
        </p:txBody>
      </p:sp>
      <p:sp>
        <p:nvSpPr>
          <p:cNvPr id="3" name="Content Placeholder 2">
            <a:extLst>
              <a:ext uri="{FF2B5EF4-FFF2-40B4-BE49-F238E27FC236}">
                <a16:creationId xmlns:a16="http://schemas.microsoft.com/office/drawing/2014/main" id="{AA51DF6C-B107-43E4-9017-430F69233811}"/>
              </a:ext>
            </a:extLst>
          </p:cNvPr>
          <p:cNvSpPr>
            <a:spLocks noGrp="1"/>
          </p:cNvSpPr>
          <p:nvPr>
            <p:ph idx="1"/>
          </p:nvPr>
        </p:nvSpPr>
        <p:spPr>
          <a:xfrm>
            <a:off x="609601" y="1600201"/>
            <a:ext cx="6042527" cy="4525963"/>
          </a:xfrm>
        </p:spPr>
        <p:txBody>
          <a:bodyPr>
            <a:normAutofit/>
          </a:bodyPr>
          <a:lstStyle/>
          <a:p>
            <a:r>
              <a:rPr lang="en-US" dirty="0">
                <a:latin typeface="+mj-lt"/>
              </a:rPr>
              <a:t>Different equipment supports different “categories” of LTE</a:t>
            </a:r>
          </a:p>
          <a:p>
            <a:pPr lvl="1"/>
            <a:r>
              <a:rPr lang="en-US" dirty="0">
                <a:latin typeface="+mj-lt"/>
              </a:rPr>
              <a:t>Maximum MCS index supported</a:t>
            </a:r>
          </a:p>
          <a:p>
            <a:endParaRPr lang="en-US" dirty="0">
              <a:latin typeface="+mj-lt"/>
            </a:endParaRPr>
          </a:p>
          <a:p>
            <a:r>
              <a:rPr lang="en-US" dirty="0">
                <a:latin typeface="+mj-lt"/>
              </a:rPr>
              <a:t>Examples</a:t>
            </a:r>
          </a:p>
          <a:p>
            <a:pPr lvl="1"/>
            <a:r>
              <a:rPr lang="en-US" dirty="0">
                <a:latin typeface="+mj-lt"/>
              </a:rPr>
              <a:t>iPhone 6 (2015): Cat 4</a:t>
            </a:r>
          </a:p>
          <a:p>
            <a:pPr lvl="1"/>
            <a:r>
              <a:rPr lang="en-US" dirty="0">
                <a:latin typeface="+mj-lt"/>
              </a:rPr>
              <a:t>Pixel 3 (2018): Cat 16</a:t>
            </a:r>
          </a:p>
          <a:p>
            <a:pPr lvl="1"/>
            <a:endParaRPr lang="en-US" dirty="0"/>
          </a:p>
        </p:txBody>
      </p:sp>
      <p:sp>
        <p:nvSpPr>
          <p:cNvPr id="4" name="Slide Number Placeholder 3">
            <a:extLst>
              <a:ext uri="{FF2B5EF4-FFF2-40B4-BE49-F238E27FC236}">
                <a16:creationId xmlns:a16="http://schemas.microsoft.com/office/drawing/2014/main" id="{A0A55381-CB0E-41A4-A843-0863B4344771}"/>
              </a:ext>
            </a:extLst>
          </p:cNvPr>
          <p:cNvSpPr>
            <a:spLocks noGrp="1"/>
          </p:cNvSpPr>
          <p:nvPr>
            <p:ph type="sldNum" sz="quarter" idx="12"/>
          </p:nvPr>
        </p:nvSpPr>
        <p:spPr/>
        <p:txBody>
          <a:bodyPr/>
          <a:lstStyle/>
          <a:p>
            <a:fld id="{0778C724-3839-4D76-A707-B4C23905D055}" type="slidenum">
              <a:rPr lang="en-US" smtClean="0"/>
              <a:pPr/>
              <a:t>73</a:t>
            </a:fld>
            <a:endParaRPr lang="en-US"/>
          </a:p>
        </p:txBody>
      </p:sp>
      <p:grpSp>
        <p:nvGrpSpPr>
          <p:cNvPr id="12" name="Group 11">
            <a:extLst>
              <a:ext uri="{FF2B5EF4-FFF2-40B4-BE49-F238E27FC236}">
                <a16:creationId xmlns:a16="http://schemas.microsoft.com/office/drawing/2014/main" id="{10AFEE6F-1F18-4A1D-A0DA-7BCD6BB922CC}"/>
              </a:ext>
            </a:extLst>
          </p:cNvPr>
          <p:cNvGrpSpPr/>
          <p:nvPr/>
        </p:nvGrpSpPr>
        <p:grpSpPr>
          <a:xfrm>
            <a:off x="6846967" y="136525"/>
            <a:ext cx="4784228" cy="6121400"/>
            <a:chOff x="3602286" y="3263900"/>
            <a:chExt cx="4784228" cy="6121400"/>
          </a:xfrm>
        </p:grpSpPr>
        <p:pic>
          <p:nvPicPr>
            <p:cNvPr id="10" name="Picture 9">
              <a:extLst>
                <a:ext uri="{FF2B5EF4-FFF2-40B4-BE49-F238E27FC236}">
                  <a16:creationId xmlns:a16="http://schemas.microsoft.com/office/drawing/2014/main" id="{66556056-F07A-477D-A8A8-543B37372669}"/>
                </a:ext>
              </a:extLst>
            </p:cNvPr>
            <p:cNvPicPr>
              <a:picLocks noChangeAspect="1"/>
            </p:cNvPicPr>
            <p:nvPr/>
          </p:nvPicPr>
          <p:blipFill rotWithShape="1">
            <a:blip r:embed="rId3"/>
            <a:srcRect t="24074"/>
            <a:stretch/>
          </p:blipFill>
          <p:spPr>
            <a:xfrm>
              <a:off x="3602286" y="4178300"/>
              <a:ext cx="4784228" cy="5207000"/>
            </a:xfrm>
            <a:prstGeom prst="rect">
              <a:avLst/>
            </a:prstGeom>
          </p:spPr>
        </p:pic>
        <p:pic>
          <p:nvPicPr>
            <p:cNvPr id="11" name="Picture 10">
              <a:extLst>
                <a:ext uri="{FF2B5EF4-FFF2-40B4-BE49-F238E27FC236}">
                  <a16:creationId xmlns:a16="http://schemas.microsoft.com/office/drawing/2014/main" id="{C68311E9-3C56-421A-AEDC-67596DD9726C}"/>
                </a:ext>
              </a:extLst>
            </p:cNvPr>
            <p:cNvPicPr>
              <a:picLocks noChangeAspect="1"/>
            </p:cNvPicPr>
            <p:nvPr/>
          </p:nvPicPr>
          <p:blipFill rotWithShape="1">
            <a:blip r:embed="rId3"/>
            <a:srcRect b="86667"/>
            <a:stretch/>
          </p:blipFill>
          <p:spPr>
            <a:xfrm>
              <a:off x="3602286" y="3263900"/>
              <a:ext cx="4784228" cy="914400"/>
            </a:xfrm>
            <a:prstGeom prst="rect">
              <a:avLst/>
            </a:prstGeom>
          </p:spPr>
        </p:pic>
      </p:grpSp>
    </p:spTree>
    <p:extLst>
      <p:ext uri="{BB962C8B-B14F-4D97-AF65-F5344CB8AC3E}">
        <p14:creationId xmlns:p14="http://schemas.microsoft.com/office/powerpoint/2010/main" val="908365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651164" y="304800"/>
            <a:ext cx="7543800" cy="911225"/>
          </a:xfrm>
        </p:spPr>
        <p:txBody>
          <a:bodyPr>
            <a:normAutofit/>
          </a:bodyPr>
          <a:lstStyle/>
          <a:p>
            <a:r>
              <a:rPr lang="en-US" dirty="0"/>
              <a:t>Different LTE Releases</a:t>
            </a:r>
            <a:endParaRPr lang="en-SG" dirty="0"/>
          </a:p>
        </p:txBody>
      </p:sp>
      <p:sp>
        <p:nvSpPr>
          <p:cNvPr id="54275" name="Content Placeholder 2"/>
          <p:cNvSpPr>
            <a:spLocks noGrp="1"/>
          </p:cNvSpPr>
          <p:nvPr>
            <p:ph idx="1"/>
          </p:nvPr>
        </p:nvSpPr>
        <p:spPr>
          <a:xfrm>
            <a:off x="651164" y="1216025"/>
            <a:ext cx="10889672" cy="5029200"/>
          </a:xfrm>
        </p:spPr>
        <p:txBody>
          <a:bodyPr>
            <a:normAutofit/>
          </a:bodyPr>
          <a:lstStyle/>
          <a:p>
            <a:r>
              <a:rPr lang="en-US" dirty="0">
                <a:latin typeface="+mj-lt"/>
              </a:rPr>
              <a:t>Release 8 (2008) </a:t>
            </a:r>
          </a:p>
          <a:p>
            <a:pPr lvl="1"/>
            <a:r>
              <a:rPr lang="en-US" sz="2800" dirty="0">
                <a:latin typeface="+mj-lt"/>
              </a:rPr>
              <a:t>Peak Rate: downlink 300 Mb/s, uplink 75 Mb/s</a:t>
            </a:r>
          </a:p>
          <a:p>
            <a:pPr lvl="1"/>
            <a:r>
              <a:rPr lang="en-US" sz="2800" dirty="0">
                <a:latin typeface="+mj-lt"/>
              </a:rPr>
              <a:t>a one-way radio-network delay of less than 5ms</a:t>
            </a:r>
          </a:p>
          <a:p>
            <a:r>
              <a:rPr lang="en-US" dirty="0">
                <a:latin typeface="+mj-lt"/>
              </a:rPr>
              <a:t>Release 9 (2009) </a:t>
            </a:r>
          </a:p>
          <a:p>
            <a:pPr lvl="1"/>
            <a:r>
              <a:rPr lang="en-US" sz="2800" dirty="0">
                <a:latin typeface="+mj-lt"/>
              </a:rPr>
              <a:t>Support for broadcast/multicast services, positioning services, and enhanced emergency-call functionality</a:t>
            </a:r>
          </a:p>
          <a:p>
            <a:r>
              <a:rPr lang="en-US" dirty="0">
                <a:latin typeface="+mj-lt"/>
              </a:rPr>
              <a:t>Release 10 and beyond – LTE Advanced</a:t>
            </a:r>
            <a:endParaRPr lang="en-SG" dirty="0">
              <a:latin typeface="+mj-lt"/>
            </a:endParaRPr>
          </a:p>
        </p:txBody>
      </p:sp>
      <p:sp>
        <p:nvSpPr>
          <p:cNvPr id="2" name="Slide Number Placeholder 1"/>
          <p:cNvSpPr>
            <a:spLocks noGrp="1"/>
          </p:cNvSpPr>
          <p:nvPr>
            <p:ph type="sldNum" sz="quarter" idx="12"/>
          </p:nvPr>
        </p:nvSpPr>
        <p:spPr/>
        <p:txBody>
          <a:bodyPr/>
          <a:lstStyle/>
          <a:p>
            <a:fld id="{69E57DC2-970A-4B3E-BB1C-7A09969E49DF}" type="slidenum">
              <a:rPr lang="en-US" smtClean="0"/>
              <a:t>74</a:t>
            </a:fld>
            <a:endParaRPr lang="en-US" dirty="0"/>
          </a:p>
        </p:txBody>
      </p:sp>
    </p:spTree>
    <p:custDataLst>
      <p:tags r:id="rId1"/>
    </p:custDataLst>
    <p:extLst>
      <p:ext uri="{BB962C8B-B14F-4D97-AF65-F5344CB8AC3E}">
        <p14:creationId xmlns:p14="http://schemas.microsoft.com/office/powerpoint/2010/main" val="4160037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371600" y="1676400"/>
            <a:ext cx="9448800" cy="3974932"/>
          </a:xfrm>
          <a:prstGeom prst="rect">
            <a:avLst/>
          </a:prstGeom>
        </p:spPr>
      </p:pic>
      <p:sp>
        <p:nvSpPr>
          <p:cNvPr id="4" name="Slide Number Placeholder 3"/>
          <p:cNvSpPr>
            <a:spLocks noGrp="1"/>
          </p:cNvSpPr>
          <p:nvPr>
            <p:ph type="sldNum" sz="quarter" idx="12"/>
          </p:nvPr>
        </p:nvSpPr>
        <p:spPr/>
        <p:txBody>
          <a:bodyPr/>
          <a:lstStyle/>
          <a:p>
            <a:fld id="{69E57DC2-970A-4B3E-BB1C-7A09969E49DF}" type="slidenum">
              <a:rPr lang="en-US" smtClean="0"/>
              <a:t>75</a:t>
            </a:fld>
            <a:endParaRPr lang="en-US" dirty="0"/>
          </a:p>
        </p:txBody>
      </p:sp>
      <p:sp>
        <p:nvSpPr>
          <p:cNvPr id="2" name="Title 1">
            <a:extLst>
              <a:ext uri="{FF2B5EF4-FFF2-40B4-BE49-F238E27FC236}">
                <a16:creationId xmlns:a16="http://schemas.microsoft.com/office/drawing/2014/main" id="{3F44FD89-3F8D-5718-62DA-78261C1BB986}"/>
              </a:ext>
            </a:extLst>
          </p:cNvPr>
          <p:cNvSpPr>
            <a:spLocks noGrp="1"/>
          </p:cNvSpPr>
          <p:nvPr>
            <p:ph type="title"/>
          </p:nvPr>
        </p:nvSpPr>
        <p:spPr>
          <a:xfrm>
            <a:off x="651164" y="304800"/>
            <a:ext cx="7543800" cy="911225"/>
          </a:xfrm>
        </p:spPr>
        <p:txBody>
          <a:bodyPr>
            <a:normAutofit/>
          </a:bodyPr>
          <a:lstStyle/>
          <a:p>
            <a:r>
              <a:rPr lang="en-US" dirty="0"/>
              <a:t>Different LTE Releases</a:t>
            </a:r>
            <a:endParaRPr lang="en-SG" dirty="0"/>
          </a:p>
        </p:txBody>
      </p:sp>
    </p:spTree>
    <p:extLst>
      <p:ext uri="{BB962C8B-B14F-4D97-AF65-F5344CB8AC3E}">
        <p14:creationId xmlns:p14="http://schemas.microsoft.com/office/powerpoint/2010/main" val="1381960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Cellular Basics</a:t>
            </a:r>
          </a:p>
          <a:p>
            <a:pPr marL="514350" indent="-514350">
              <a:buAutoNum type="arabicPeriod"/>
            </a:pPr>
            <a:r>
              <a:rPr lang="en-US" dirty="0">
                <a:latin typeface="+mj-lt"/>
              </a:rPr>
              <a:t>1G</a:t>
            </a:r>
          </a:p>
          <a:p>
            <a:pPr marL="514350" indent="-514350">
              <a:buAutoNum type="arabicPeriod"/>
            </a:pPr>
            <a:r>
              <a:rPr lang="en-US" dirty="0">
                <a:latin typeface="+mj-lt"/>
              </a:rPr>
              <a:t>2G</a:t>
            </a:r>
          </a:p>
          <a:p>
            <a:pPr marL="514350" indent="-514350">
              <a:buAutoNum type="arabicPeriod"/>
            </a:pPr>
            <a:r>
              <a:rPr lang="en-US" dirty="0">
                <a:latin typeface="+mj-lt"/>
              </a:rPr>
              <a:t>3G</a:t>
            </a:r>
          </a:p>
          <a:p>
            <a:pPr marL="514350" indent="-514350">
              <a:buAutoNum type="arabicPeriod"/>
            </a:pPr>
            <a:r>
              <a:rPr lang="en-US" dirty="0">
                <a:latin typeface="+mj-lt"/>
              </a:rPr>
              <a:t>3GPP, 4G</a:t>
            </a:r>
          </a:p>
          <a:p>
            <a:pPr marL="514350" indent="-514350">
              <a:buAutoNum type="arabicPeriod"/>
            </a:pPr>
            <a:r>
              <a:rPr lang="en-US" b="1" dirty="0">
                <a:latin typeface="+mj-lt"/>
              </a:rPr>
              <a:t>5G</a:t>
            </a:r>
          </a:p>
          <a:p>
            <a:pPr marL="514350" indent="-514350">
              <a:buAutoNum type="arabicPeriod"/>
            </a:pPr>
            <a:r>
              <a:rPr lang="en-US" dirty="0">
                <a:latin typeface="+mj-lt"/>
              </a:rPr>
              <a:t>Cellular for IOT</a:t>
            </a:r>
          </a:p>
          <a:p>
            <a:pPr marL="514350" indent="-514350">
              <a:buAutoNum type="arabicPeriod"/>
            </a:pPr>
            <a:endParaRPr lang="en-US" dirty="0">
              <a:latin typeface="+mj-lt"/>
            </a:endParaRP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76</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01851046"/>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327" y="217978"/>
            <a:ext cx="7086600" cy="838200"/>
          </a:xfrm>
        </p:spPr>
        <p:txBody>
          <a:bodyPr/>
          <a:lstStyle/>
          <a:p>
            <a:r>
              <a:rPr lang="en-US" dirty="0"/>
              <a:t>5G</a:t>
            </a:r>
            <a:endParaRPr lang="en-SG" dirty="0"/>
          </a:p>
        </p:txBody>
      </p:sp>
      <p:sp>
        <p:nvSpPr>
          <p:cNvPr id="3" name="Content Placeholder 2"/>
          <p:cNvSpPr>
            <a:spLocks noGrp="1"/>
          </p:cNvSpPr>
          <p:nvPr>
            <p:ph idx="1"/>
          </p:nvPr>
        </p:nvSpPr>
        <p:spPr>
          <a:xfrm>
            <a:off x="1900971" y="835660"/>
            <a:ext cx="7924801" cy="1187966"/>
          </a:xfrm>
        </p:spPr>
        <p:txBody>
          <a:bodyPr>
            <a:normAutofit fontScale="85000" lnSpcReduction="20000"/>
          </a:bodyPr>
          <a:lstStyle/>
          <a:p>
            <a:r>
              <a:rPr lang="en-SG" dirty="0">
                <a:latin typeface="+mj-lt"/>
              </a:rPr>
              <a:t>3GPP Release 15 is “5G phase 1” and is frozen March 2019</a:t>
            </a:r>
          </a:p>
          <a:p>
            <a:r>
              <a:rPr lang="en-SG" dirty="0">
                <a:solidFill>
                  <a:schemeClr val="tx1"/>
                </a:solidFill>
                <a:latin typeface="+mj-lt"/>
              </a:rPr>
              <a:t>3GPP Release 16 will be "5G phase 2" and is frozen July 2020</a:t>
            </a:r>
          </a:p>
          <a:p>
            <a:r>
              <a:rPr lang="en-US" dirty="0">
                <a:solidFill>
                  <a:schemeClr val="tx1"/>
                </a:solidFill>
                <a:latin typeface="+mj-lt"/>
              </a:rPr>
              <a:t>3GPP Release 17 on-going, expected completion mid 2022</a:t>
            </a:r>
            <a:endParaRPr lang="en-SG" dirty="0">
              <a:solidFill>
                <a:schemeClr val="tx1"/>
              </a:solidFill>
              <a:latin typeface="+mj-lt"/>
            </a:endParaRPr>
          </a:p>
        </p:txBody>
      </p:sp>
      <p:sp>
        <p:nvSpPr>
          <p:cNvPr id="4" name="Slide Number Placeholder 3"/>
          <p:cNvSpPr>
            <a:spLocks noGrp="1"/>
          </p:cNvSpPr>
          <p:nvPr>
            <p:ph type="sldNum" sz="quarter" idx="12"/>
          </p:nvPr>
        </p:nvSpPr>
        <p:spPr/>
        <p:txBody>
          <a:bodyPr/>
          <a:lstStyle/>
          <a:p>
            <a:fld id="{69E57DC2-970A-4B3E-BB1C-7A09969E49DF}" type="slidenum">
              <a:rPr lang="en-US" smtClean="0"/>
              <a:t>77</a:t>
            </a:fld>
            <a:endParaRPr lang="en-US" dirty="0"/>
          </a:p>
        </p:txBody>
      </p:sp>
      <p:pic>
        <p:nvPicPr>
          <p:cNvPr id="6" name="Picture 5"/>
          <p:cNvPicPr>
            <a:picLocks noChangeAspect="1"/>
          </p:cNvPicPr>
          <p:nvPr/>
        </p:nvPicPr>
        <p:blipFill>
          <a:blip r:embed="rId2"/>
          <a:stretch>
            <a:fillRect/>
          </a:stretch>
        </p:blipFill>
        <p:spPr>
          <a:xfrm>
            <a:off x="2286000" y="1995548"/>
            <a:ext cx="7467600" cy="4863125"/>
          </a:xfrm>
          <a:prstGeom prst="rect">
            <a:avLst/>
          </a:prstGeom>
        </p:spPr>
      </p:pic>
    </p:spTree>
    <p:extLst>
      <p:ext uri="{BB962C8B-B14F-4D97-AF65-F5344CB8AC3E}">
        <p14:creationId xmlns:p14="http://schemas.microsoft.com/office/powerpoint/2010/main" val="3578573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smtClean="0"/>
              <a:t>78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1" y="1"/>
            <a:ext cx="8004495" cy="6543675"/>
          </a:xfrm>
          <a:prstGeom prst="rect">
            <a:avLst/>
          </a:prstGeom>
        </p:spPr>
      </p:pic>
      <p:sp>
        <p:nvSpPr>
          <p:cNvPr id="6" name="Rectangle 5"/>
          <p:cNvSpPr/>
          <p:nvPr/>
        </p:nvSpPr>
        <p:spPr>
          <a:xfrm>
            <a:off x="1752600" y="6424860"/>
            <a:ext cx="6400800" cy="369332"/>
          </a:xfrm>
          <a:prstGeom prst="rect">
            <a:avLst/>
          </a:prstGeom>
        </p:spPr>
        <p:txBody>
          <a:bodyPr wrap="square">
            <a:spAutoFit/>
          </a:bodyPr>
          <a:lstStyle/>
          <a:p>
            <a:r>
              <a:rPr lang="en-SG" dirty="0"/>
              <a:t>https://www.etsi.org/technologies/5g</a:t>
            </a:r>
          </a:p>
        </p:txBody>
      </p:sp>
      <p:sp>
        <p:nvSpPr>
          <p:cNvPr id="7" name="TextBox 6"/>
          <p:cNvSpPr txBox="1"/>
          <p:nvPr/>
        </p:nvSpPr>
        <p:spPr>
          <a:xfrm>
            <a:off x="2209800" y="228601"/>
            <a:ext cx="1676400" cy="830997"/>
          </a:xfrm>
          <a:prstGeom prst="rect">
            <a:avLst/>
          </a:prstGeom>
          <a:noFill/>
        </p:spPr>
        <p:txBody>
          <a:bodyPr wrap="square" rtlCol="0">
            <a:spAutoFit/>
          </a:bodyPr>
          <a:lstStyle/>
          <a:p>
            <a:r>
              <a:rPr lang="en-US" sz="4800" dirty="0"/>
              <a:t>5G</a:t>
            </a:r>
            <a:endParaRPr lang="en-SG" sz="4800" dirty="0"/>
          </a:p>
        </p:txBody>
      </p:sp>
    </p:spTree>
    <p:extLst>
      <p:ext uri="{BB962C8B-B14F-4D97-AF65-F5344CB8AC3E}">
        <p14:creationId xmlns:p14="http://schemas.microsoft.com/office/powerpoint/2010/main" val="3187474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BA67-B51F-44A1-9749-EB29F5D3FAD5}"/>
              </a:ext>
            </a:extLst>
          </p:cNvPr>
          <p:cNvSpPr>
            <a:spLocks noGrp="1"/>
          </p:cNvSpPr>
          <p:nvPr>
            <p:ph type="title"/>
          </p:nvPr>
        </p:nvSpPr>
        <p:spPr>
          <a:xfrm>
            <a:off x="1101437" y="136525"/>
            <a:ext cx="7200900" cy="1485900"/>
          </a:xfrm>
        </p:spPr>
        <p:txBody>
          <a:bodyPr/>
          <a:lstStyle/>
          <a:p>
            <a:r>
              <a:rPr lang="en-SG" dirty="0"/>
              <a:t>What is new in 5G?</a:t>
            </a:r>
          </a:p>
        </p:txBody>
      </p:sp>
      <p:sp>
        <p:nvSpPr>
          <p:cNvPr id="3" name="Footer Placeholder 2">
            <a:extLst>
              <a:ext uri="{FF2B5EF4-FFF2-40B4-BE49-F238E27FC236}">
                <a16:creationId xmlns:a16="http://schemas.microsoft.com/office/drawing/2014/main" id="{9B95491F-1712-4D69-AABD-F8A021F67A38}"/>
              </a:ext>
            </a:extLst>
          </p:cNvPr>
          <p:cNvSpPr>
            <a:spLocks noGrp="1"/>
          </p:cNvSpPr>
          <p:nvPr>
            <p:ph type="ftr" sz="quarter" idx="11"/>
          </p:nvPr>
        </p:nvSpPr>
        <p:spPr/>
        <p:txBody>
          <a:bodyPr/>
          <a:lstStyle/>
          <a:p>
            <a:pPr defTabSz="685800">
              <a:defRPr/>
            </a:pPr>
            <a:r>
              <a:rPr lang="en-SG" sz="1050">
                <a:solidFill>
                  <a:srgbClr val="FFFFFF"/>
                </a:solidFill>
                <a:latin typeface="Abadi" panose="020B0604020104020204" pitchFamily="34" charset="0"/>
              </a:rPr>
              <a:t>Nishant Budhdev</a:t>
            </a:r>
            <a:endParaRPr lang="en-SG" sz="1050" dirty="0">
              <a:solidFill>
                <a:srgbClr val="FFFFFF"/>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712B1BED-2057-4C08-8FFA-F2D523276474}"/>
              </a:ext>
            </a:extLst>
          </p:cNvPr>
          <p:cNvSpPr>
            <a:spLocks noGrp="1"/>
          </p:cNvSpPr>
          <p:nvPr>
            <p:ph type="sldNum" sz="quarter" idx="12"/>
          </p:nvPr>
        </p:nvSpPr>
        <p:spPr/>
        <p:txBody>
          <a:bodyPr/>
          <a:lstStyle/>
          <a:p>
            <a:pPr defTabSz="685800">
              <a:defRPr/>
            </a:pPr>
            <a:fld id="{4FAB73BC-B049-4115-A692-8D63A059BFB8}" type="slidenum">
              <a:rPr lang="en-US" sz="1050">
                <a:solidFill>
                  <a:srgbClr val="FFFFFF"/>
                </a:solidFill>
                <a:latin typeface="Abadi" panose="020B0604020104020204" pitchFamily="34" charset="0"/>
              </a:rPr>
              <a:pPr defTabSz="685800">
                <a:defRPr/>
              </a:pPr>
              <a:t>79</a:t>
            </a:fld>
            <a:endParaRPr lang="en-US" sz="1050" dirty="0">
              <a:solidFill>
                <a:srgbClr val="FFFFFF"/>
              </a:solidFill>
              <a:latin typeface="Abadi" panose="020B0604020104020204" pitchFamily="34" charset="0"/>
            </a:endParaRPr>
          </a:p>
        </p:txBody>
      </p:sp>
      <p:sp>
        <p:nvSpPr>
          <p:cNvPr id="5" name="TextBox 4">
            <a:extLst>
              <a:ext uri="{FF2B5EF4-FFF2-40B4-BE49-F238E27FC236}">
                <a16:creationId xmlns:a16="http://schemas.microsoft.com/office/drawing/2014/main" id="{61D5460F-8E2B-419C-9AFA-EEDDCC226054}"/>
              </a:ext>
            </a:extLst>
          </p:cNvPr>
          <p:cNvSpPr txBox="1"/>
          <p:nvPr/>
        </p:nvSpPr>
        <p:spPr>
          <a:xfrm>
            <a:off x="1101437" y="1278037"/>
            <a:ext cx="7886700" cy="5078313"/>
          </a:xfrm>
          <a:prstGeom prst="rect">
            <a:avLst/>
          </a:prstGeom>
          <a:noFill/>
        </p:spPr>
        <p:txBody>
          <a:bodyPr wrap="square" rtlCol="0">
            <a:spAutoFit/>
          </a:bodyPr>
          <a:lstStyle/>
          <a:p>
            <a:pPr algn="l"/>
            <a:r>
              <a:rPr lang="en-SG" sz="2800" dirty="0">
                <a:latin typeface="+mj-lt"/>
                <a:ea typeface="Helvetica Neue Light" panose="02000403000000020004" pitchFamily="2" charset="0"/>
              </a:rPr>
              <a:t>Technology</a:t>
            </a:r>
          </a:p>
          <a:p>
            <a:pPr marL="557213" lvl="1" indent="-214313">
              <a:buFont typeface="Arial" panose="020B0604020202020204" pitchFamily="34" charset="0"/>
              <a:buChar char="•"/>
            </a:pPr>
            <a:r>
              <a:rPr lang="en-SG" sz="2400" dirty="0">
                <a:latin typeface="+mj-lt"/>
                <a:ea typeface="Helvetica Neue Light" panose="02000403000000020004" pitchFamily="2" charset="0"/>
              </a:rPr>
              <a:t>new use cases </a:t>
            </a:r>
          </a:p>
          <a:p>
            <a:pPr marL="557213" lvl="1" indent="-214313">
              <a:buFont typeface="Arial" panose="020B0604020202020204" pitchFamily="34" charset="0"/>
              <a:buChar char="•"/>
            </a:pPr>
            <a:r>
              <a:rPr lang="en-SG" sz="2400" dirty="0" err="1">
                <a:latin typeface="+mj-lt"/>
                <a:ea typeface="Helvetica Neue Light" panose="02000403000000020004" pitchFamily="2" charset="0"/>
              </a:rPr>
              <a:t>mmWave</a:t>
            </a:r>
            <a:endParaRPr lang="en-SG" sz="2400" dirty="0">
              <a:latin typeface="+mj-lt"/>
              <a:ea typeface="Helvetica Neue Light" panose="02000403000000020004" pitchFamily="2" charset="0"/>
            </a:endParaRPr>
          </a:p>
          <a:p>
            <a:pPr marL="557213" lvl="1" indent="-214313">
              <a:buFont typeface="Arial" panose="020B0604020202020204" pitchFamily="34" charset="0"/>
              <a:buChar char="•"/>
            </a:pPr>
            <a:r>
              <a:rPr lang="en-SG" sz="2400" dirty="0">
                <a:latin typeface="+mj-lt"/>
                <a:ea typeface="Helvetica Neue Light" panose="02000403000000020004" pitchFamily="2" charset="0"/>
              </a:rPr>
              <a:t>massive MIMO</a:t>
            </a:r>
          </a:p>
          <a:p>
            <a:pPr marL="557213" lvl="1" indent="-214313">
              <a:buFont typeface="Arial" panose="020B0604020202020204" pitchFamily="34" charset="0"/>
              <a:buChar char="•"/>
            </a:pPr>
            <a:r>
              <a:rPr lang="en-SG" sz="2400" dirty="0">
                <a:latin typeface="+mj-lt"/>
                <a:ea typeface="Helvetica Neue Light" panose="02000403000000020004" pitchFamily="2" charset="0"/>
              </a:rPr>
              <a:t>programmable hardware and network </a:t>
            </a:r>
          </a:p>
          <a:p>
            <a:pPr marL="557213" lvl="1" indent="-214313">
              <a:buFont typeface="Arial" panose="020B0604020202020204" pitchFamily="34" charset="0"/>
              <a:buChar char="•"/>
            </a:pPr>
            <a:r>
              <a:rPr lang="en-SG" sz="2400" dirty="0">
                <a:latin typeface="+mj-lt"/>
                <a:ea typeface="Helvetica Neue Light" panose="02000403000000020004" pitchFamily="2" charset="0"/>
              </a:rPr>
              <a:t>cloud-based operation/management and orchestration</a:t>
            </a:r>
          </a:p>
          <a:p>
            <a:pPr algn="l"/>
            <a:endParaRPr lang="en-SG" sz="2800" dirty="0">
              <a:latin typeface="+mj-lt"/>
              <a:ea typeface="Helvetica Neue Light" panose="02000403000000020004" pitchFamily="2" charset="0"/>
            </a:endParaRPr>
          </a:p>
          <a:p>
            <a:pPr algn="l"/>
            <a:r>
              <a:rPr lang="en-SG" sz="2800" dirty="0">
                <a:latin typeface="+mj-lt"/>
                <a:ea typeface="Helvetica Neue Light" panose="02000403000000020004" pitchFamily="2" charset="0"/>
              </a:rPr>
              <a:t>Architecture/Design</a:t>
            </a:r>
          </a:p>
          <a:p>
            <a:pPr marL="557213" lvl="1" indent="-214313">
              <a:buFont typeface="Arial" panose="020B0604020202020204" pitchFamily="34" charset="0"/>
              <a:buChar char="•"/>
            </a:pPr>
            <a:r>
              <a:rPr lang="en-SG" sz="2400" dirty="0">
                <a:latin typeface="+mj-lt"/>
                <a:ea typeface="Helvetica Neue Light" panose="02000403000000020004" pitchFamily="2" charset="0"/>
              </a:rPr>
              <a:t>less proprietary hardware/software solutions</a:t>
            </a:r>
          </a:p>
          <a:p>
            <a:pPr marL="557213" lvl="1" indent="-214313">
              <a:buFont typeface="Arial" panose="020B0604020202020204" pitchFamily="34" charset="0"/>
              <a:buChar char="•"/>
            </a:pPr>
            <a:r>
              <a:rPr lang="en-SG" sz="2400" dirty="0">
                <a:latin typeface="+mj-lt"/>
                <a:ea typeface="Helvetica Neue Light" panose="02000403000000020004" pitchFamily="2" charset="0"/>
              </a:rPr>
              <a:t>more COTS hardware</a:t>
            </a:r>
          </a:p>
          <a:p>
            <a:pPr marL="557213" lvl="1" indent="-214313">
              <a:buFont typeface="Arial" panose="020B0604020202020204" pitchFamily="34" charset="0"/>
              <a:buChar char="•"/>
            </a:pPr>
            <a:r>
              <a:rPr lang="en-SG" sz="2400" dirty="0">
                <a:latin typeface="+mj-lt"/>
                <a:ea typeface="Helvetica Neue Light" panose="02000403000000020004" pitchFamily="2" charset="0"/>
              </a:rPr>
              <a:t>open-source software</a:t>
            </a:r>
          </a:p>
          <a:p>
            <a:pPr marL="557213" lvl="1" indent="-214313">
              <a:buFont typeface="Arial" panose="020B0604020202020204" pitchFamily="34" charset="0"/>
              <a:buChar char="•"/>
            </a:pPr>
            <a:r>
              <a:rPr lang="en-SG" sz="2400" dirty="0">
                <a:latin typeface="+mj-lt"/>
                <a:ea typeface="Helvetica Neue Light" panose="02000403000000020004" pitchFamily="2" charset="0"/>
              </a:rPr>
              <a:t>interoperability between different vendors and operators</a:t>
            </a:r>
          </a:p>
          <a:p>
            <a:pPr marL="557213" lvl="1" indent="-214313">
              <a:buFont typeface="Arial" panose="020B0604020202020204" pitchFamily="34" charset="0"/>
              <a:buChar char="•"/>
            </a:pPr>
            <a:r>
              <a:rPr lang="en-SG" sz="2400" dirty="0">
                <a:latin typeface="+mj-lt"/>
                <a:ea typeface="Helvetica Neue Light" panose="02000403000000020004" pitchFamily="2" charset="0"/>
              </a:rPr>
              <a:t>open source APIs for 3</a:t>
            </a:r>
            <a:r>
              <a:rPr lang="en-SG" sz="2400" baseline="30000" dirty="0">
                <a:latin typeface="+mj-lt"/>
                <a:ea typeface="Helvetica Neue Light" panose="02000403000000020004" pitchFamily="2" charset="0"/>
              </a:rPr>
              <a:t>rd</a:t>
            </a:r>
            <a:r>
              <a:rPr lang="en-SG" sz="2400" dirty="0">
                <a:latin typeface="+mj-lt"/>
                <a:ea typeface="Helvetica Neue Light" panose="02000403000000020004" pitchFamily="2" charset="0"/>
              </a:rPr>
              <a:t> party apps</a:t>
            </a:r>
          </a:p>
        </p:txBody>
      </p:sp>
    </p:spTree>
    <p:extLst>
      <p:ext uri="{BB962C8B-B14F-4D97-AF65-F5344CB8AC3E}">
        <p14:creationId xmlns:p14="http://schemas.microsoft.com/office/powerpoint/2010/main" val="286255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2465897"/>
          </a:xfrm>
        </p:spPr>
        <p:txBody>
          <a:bodyPr>
            <a:normAutofit/>
          </a:bodyPr>
          <a:lstStyle/>
          <a:p>
            <a:r>
              <a:rPr lang="en-US" dirty="0">
                <a:latin typeface="+mj-lt"/>
              </a:rPr>
              <a:t>Most of us know about </a:t>
            </a:r>
            <a:r>
              <a:rPr lang="en-US" dirty="0" err="1">
                <a:latin typeface="+mj-lt"/>
              </a:rPr>
              <a:t>WiFi</a:t>
            </a:r>
            <a:r>
              <a:rPr lang="en-US" dirty="0">
                <a:latin typeface="+mj-lt"/>
              </a:rPr>
              <a:t>! Laptops, mobile phones, other devices?</a:t>
            </a:r>
          </a:p>
          <a:p>
            <a:r>
              <a:rPr lang="en-US" dirty="0">
                <a:latin typeface="+mj-lt"/>
              </a:rPr>
              <a:t>Covers small area (approx. 10 to 30 meters), Very high speed</a:t>
            </a:r>
          </a:p>
          <a:p>
            <a:r>
              <a:rPr lang="en-US" dirty="0">
                <a:latin typeface="+mj-lt"/>
              </a:rPr>
              <a:t>The </a:t>
            </a:r>
            <a:r>
              <a:rPr lang="en-US" dirty="0" err="1">
                <a:latin typeface="+mj-lt"/>
              </a:rPr>
              <a:t>WiFi</a:t>
            </a:r>
            <a:r>
              <a:rPr lang="en-US" dirty="0">
                <a:latin typeface="+mj-lt"/>
              </a:rPr>
              <a:t> standard is almost 30 years old!</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8</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Basic facts about </a:t>
            </a:r>
            <a:r>
              <a:rPr lang="en-US" dirty="0" err="1">
                <a:latin typeface="+mn-lt"/>
              </a:rPr>
              <a:t>WiFi</a:t>
            </a:r>
            <a:endParaRPr lang="en-US" dirty="0">
              <a:latin typeface="+mn-lt"/>
            </a:endParaRPr>
          </a:p>
        </p:txBody>
      </p:sp>
      <p:pic>
        <p:nvPicPr>
          <p:cNvPr id="11" name="Picture 10">
            <a:extLst>
              <a:ext uri="{FF2B5EF4-FFF2-40B4-BE49-F238E27FC236}">
                <a16:creationId xmlns:a16="http://schemas.microsoft.com/office/drawing/2014/main" id="{E776FB4F-D5D2-2B47-7990-D5E2B7A14B57}"/>
              </a:ext>
            </a:extLst>
          </p:cNvPr>
          <p:cNvPicPr>
            <a:picLocks noChangeAspect="1"/>
          </p:cNvPicPr>
          <p:nvPr/>
        </p:nvPicPr>
        <p:blipFill>
          <a:blip r:embed="rId3"/>
          <a:stretch>
            <a:fillRect/>
          </a:stretch>
        </p:blipFill>
        <p:spPr>
          <a:xfrm>
            <a:off x="7882614" y="3234632"/>
            <a:ext cx="3154480" cy="2638292"/>
          </a:xfrm>
          <a:prstGeom prst="rect">
            <a:avLst/>
          </a:prstGeom>
        </p:spPr>
      </p:pic>
      <p:sp>
        <p:nvSpPr>
          <p:cNvPr id="2" name="Footer Placeholder 1">
            <a:extLst>
              <a:ext uri="{FF2B5EF4-FFF2-40B4-BE49-F238E27FC236}">
                <a16:creationId xmlns:a16="http://schemas.microsoft.com/office/drawing/2014/main" id="{FD907ABE-B14C-2BCC-E9B9-75698CB1A5B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25794879"/>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4682-830E-C64D-8321-573AF2BFA196}"/>
              </a:ext>
            </a:extLst>
          </p:cNvPr>
          <p:cNvSpPr>
            <a:spLocks noGrp="1"/>
          </p:cNvSpPr>
          <p:nvPr>
            <p:ph type="title"/>
          </p:nvPr>
        </p:nvSpPr>
        <p:spPr/>
        <p:txBody>
          <a:bodyPr/>
          <a:lstStyle/>
          <a:p>
            <a:r>
              <a:rPr lang="en-US" dirty="0"/>
              <a:t>So what is 5G doing differently?</a:t>
            </a:r>
          </a:p>
        </p:txBody>
      </p:sp>
      <p:sp>
        <p:nvSpPr>
          <p:cNvPr id="3" name="Content Placeholder 2">
            <a:extLst>
              <a:ext uri="{FF2B5EF4-FFF2-40B4-BE49-F238E27FC236}">
                <a16:creationId xmlns:a16="http://schemas.microsoft.com/office/drawing/2014/main" id="{F2DD7029-1BDC-5540-BC42-9881B50BF4EF}"/>
              </a:ext>
            </a:extLst>
          </p:cNvPr>
          <p:cNvSpPr>
            <a:spLocks noGrp="1"/>
          </p:cNvSpPr>
          <p:nvPr>
            <p:ph idx="1"/>
          </p:nvPr>
        </p:nvSpPr>
        <p:spPr/>
        <p:txBody>
          <a:bodyPr/>
          <a:lstStyle/>
          <a:p>
            <a:r>
              <a:rPr lang="en-US" dirty="0"/>
              <a:t>Largely, 5G is a small(</a:t>
            </a:r>
            <a:r>
              <a:rPr lang="en-US" dirty="0" err="1"/>
              <a:t>er</a:t>
            </a:r>
            <a:r>
              <a:rPr lang="en-US" dirty="0"/>
              <a:t>)-cell technology</a:t>
            </a:r>
          </a:p>
          <a:p>
            <a:pPr lvl="1"/>
            <a:r>
              <a:rPr lang="en-US" dirty="0"/>
              <a:t>“Urban optimized”</a:t>
            </a:r>
          </a:p>
          <a:p>
            <a:pPr lvl="1"/>
            <a:endParaRPr lang="en-US" dirty="0"/>
          </a:p>
          <a:p>
            <a:r>
              <a:rPr lang="en-US" dirty="0"/>
              <a:t>This does also allow for higher performance</a:t>
            </a:r>
          </a:p>
        </p:txBody>
      </p:sp>
      <p:sp>
        <p:nvSpPr>
          <p:cNvPr id="4" name="Slide Number Placeholder 3">
            <a:extLst>
              <a:ext uri="{FF2B5EF4-FFF2-40B4-BE49-F238E27FC236}">
                <a16:creationId xmlns:a16="http://schemas.microsoft.com/office/drawing/2014/main" id="{4972B4AA-1813-0A44-B12B-715FA5CD9DFF}"/>
              </a:ext>
            </a:extLst>
          </p:cNvPr>
          <p:cNvSpPr>
            <a:spLocks noGrp="1"/>
          </p:cNvSpPr>
          <p:nvPr>
            <p:ph type="sldNum" sz="quarter" idx="12"/>
          </p:nvPr>
        </p:nvSpPr>
        <p:spPr/>
        <p:txBody>
          <a:bodyPr/>
          <a:lstStyle/>
          <a:p>
            <a:pPr algn="r"/>
            <a:fld id="{434A358D-2637-E146-A3BD-05BD470B507B}" type="slidenum">
              <a:rPr lang="en-US" smtClean="0"/>
              <a:pPr algn="r"/>
              <a:t>80</a:t>
            </a:fld>
            <a:endParaRPr lang="en-US" dirty="0"/>
          </a:p>
        </p:txBody>
      </p:sp>
    </p:spTree>
    <p:extLst>
      <p:ext uri="{BB962C8B-B14F-4D97-AF65-F5344CB8AC3E}">
        <p14:creationId xmlns:p14="http://schemas.microsoft.com/office/powerpoint/2010/main" val="24058578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3148D0AA-BD86-4A11-A53C-3F49587E0034}"/>
              </a:ext>
            </a:extLst>
          </p:cNvPr>
          <p:cNvSpPr/>
          <p:nvPr/>
        </p:nvSpPr>
        <p:spPr>
          <a:xfrm>
            <a:off x="6050725" y="1772963"/>
            <a:ext cx="1172738" cy="3610176"/>
          </a:xfrm>
          <a:prstGeom prst="roundRect">
            <a:avLst>
              <a:gd name="adj" fmla="val 935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G" sz="1200">
              <a:solidFill>
                <a:srgbClr val="FFFFFF"/>
              </a:solidFill>
              <a:latin typeface="Calibri" panose="020F0502020204030204"/>
            </a:endParaRPr>
          </a:p>
        </p:txBody>
      </p:sp>
      <p:sp>
        <p:nvSpPr>
          <p:cNvPr id="2" name="Title 1">
            <a:extLst>
              <a:ext uri="{FF2B5EF4-FFF2-40B4-BE49-F238E27FC236}">
                <a16:creationId xmlns:a16="http://schemas.microsoft.com/office/drawing/2014/main" id="{AE95BA67-B51F-44A1-9749-EB29F5D3FAD5}"/>
              </a:ext>
            </a:extLst>
          </p:cNvPr>
          <p:cNvSpPr>
            <a:spLocks noGrp="1"/>
          </p:cNvSpPr>
          <p:nvPr>
            <p:ph type="title"/>
          </p:nvPr>
        </p:nvSpPr>
        <p:spPr/>
        <p:txBody>
          <a:bodyPr/>
          <a:lstStyle/>
          <a:p>
            <a:r>
              <a:rPr lang="en-SG" dirty="0"/>
              <a:t>5G Architecture</a:t>
            </a:r>
          </a:p>
        </p:txBody>
      </p:sp>
      <p:sp>
        <p:nvSpPr>
          <p:cNvPr id="3" name="Footer Placeholder 2">
            <a:extLst>
              <a:ext uri="{FF2B5EF4-FFF2-40B4-BE49-F238E27FC236}">
                <a16:creationId xmlns:a16="http://schemas.microsoft.com/office/drawing/2014/main" id="{9B95491F-1712-4D69-AABD-F8A021F67A38}"/>
              </a:ext>
            </a:extLst>
          </p:cNvPr>
          <p:cNvSpPr>
            <a:spLocks noGrp="1"/>
          </p:cNvSpPr>
          <p:nvPr>
            <p:ph type="ftr" sz="quarter" idx="11"/>
          </p:nvPr>
        </p:nvSpPr>
        <p:spPr/>
        <p:txBody>
          <a:bodyPr/>
          <a:lstStyle/>
          <a:p>
            <a:pPr defTabSz="685800">
              <a:defRPr/>
            </a:pPr>
            <a:r>
              <a:rPr lang="en-SG" sz="1050">
                <a:solidFill>
                  <a:srgbClr val="FFFFFF"/>
                </a:solidFill>
                <a:latin typeface="Abadi" panose="020B0604020104020204" pitchFamily="34" charset="0"/>
              </a:rPr>
              <a:t>Nishant Budhdev</a:t>
            </a:r>
            <a:endParaRPr lang="en-SG" sz="1050" dirty="0">
              <a:solidFill>
                <a:srgbClr val="FFFFFF"/>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712B1BED-2057-4C08-8FFA-F2D523276474}"/>
              </a:ext>
            </a:extLst>
          </p:cNvPr>
          <p:cNvSpPr>
            <a:spLocks noGrp="1"/>
          </p:cNvSpPr>
          <p:nvPr>
            <p:ph type="sldNum" sz="quarter" idx="12"/>
          </p:nvPr>
        </p:nvSpPr>
        <p:spPr/>
        <p:txBody>
          <a:bodyPr/>
          <a:lstStyle/>
          <a:p>
            <a:pPr defTabSz="685800">
              <a:defRPr/>
            </a:pPr>
            <a:fld id="{4FAB73BC-B049-4115-A692-8D63A059BFB8}" type="slidenum">
              <a:rPr lang="en-US" sz="1050">
                <a:solidFill>
                  <a:srgbClr val="FFFFFF"/>
                </a:solidFill>
                <a:latin typeface="Abadi" panose="020B0604020104020204" pitchFamily="34" charset="0"/>
              </a:rPr>
              <a:pPr defTabSz="685800">
                <a:defRPr/>
              </a:pPr>
              <a:t>81</a:t>
            </a:fld>
            <a:endParaRPr lang="en-US" sz="1050" dirty="0">
              <a:solidFill>
                <a:srgbClr val="FFFFFF"/>
              </a:solidFill>
              <a:latin typeface="Abadi" panose="020B0604020104020204" pitchFamily="34" charset="0"/>
            </a:endParaRPr>
          </a:p>
        </p:txBody>
      </p:sp>
      <p:pic>
        <p:nvPicPr>
          <p:cNvPr id="49" name="Graphic 48">
            <a:extLst>
              <a:ext uri="{FF2B5EF4-FFF2-40B4-BE49-F238E27FC236}">
                <a16:creationId xmlns:a16="http://schemas.microsoft.com/office/drawing/2014/main" id="{D22DDF9E-33FE-45EB-87C5-F4526AAFA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9180" y="2355682"/>
            <a:ext cx="796529" cy="983369"/>
          </a:xfrm>
          <a:prstGeom prst="rect">
            <a:avLst/>
          </a:prstGeom>
        </p:spPr>
      </p:pic>
      <p:pic>
        <p:nvPicPr>
          <p:cNvPr id="55" name="Graphic 54">
            <a:extLst>
              <a:ext uri="{FF2B5EF4-FFF2-40B4-BE49-F238E27FC236}">
                <a16:creationId xmlns:a16="http://schemas.microsoft.com/office/drawing/2014/main" id="{66616985-9586-4D31-AC16-CE261721B0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9180" y="4222063"/>
            <a:ext cx="796529" cy="983369"/>
          </a:xfrm>
          <a:prstGeom prst="rect">
            <a:avLst/>
          </a:prstGeom>
        </p:spPr>
      </p:pic>
      <p:cxnSp>
        <p:nvCxnSpPr>
          <p:cNvPr id="58" name="Straight Connector 57">
            <a:extLst>
              <a:ext uri="{FF2B5EF4-FFF2-40B4-BE49-F238E27FC236}">
                <a16:creationId xmlns:a16="http://schemas.microsoft.com/office/drawing/2014/main" id="{9776D562-3391-4D90-8D14-15DEE6282A7B}"/>
              </a:ext>
            </a:extLst>
          </p:cNvPr>
          <p:cNvCxnSpPr>
            <a:cxnSpLocks/>
          </p:cNvCxnSpPr>
          <p:nvPr/>
        </p:nvCxnSpPr>
        <p:spPr>
          <a:xfrm>
            <a:off x="3659180" y="2248193"/>
            <a:ext cx="8465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0282B94-34A3-45FB-82C9-375B53579829}"/>
              </a:ext>
            </a:extLst>
          </p:cNvPr>
          <p:cNvCxnSpPr/>
          <p:nvPr/>
        </p:nvCxnSpPr>
        <p:spPr>
          <a:xfrm>
            <a:off x="3660965" y="2200568"/>
            <a:ext cx="0" cy="95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2A47B4E-1838-44E3-B7D5-5DBE7F2BB225}"/>
              </a:ext>
            </a:extLst>
          </p:cNvPr>
          <p:cNvCxnSpPr/>
          <p:nvPr/>
        </p:nvCxnSpPr>
        <p:spPr>
          <a:xfrm>
            <a:off x="4505714" y="2200568"/>
            <a:ext cx="0" cy="95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BDFFF1-9615-4C59-8B0C-EEC76DD63B9D}"/>
              </a:ext>
            </a:extLst>
          </p:cNvPr>
          <p:cNvCxnSpPr>
            <a:cxnSpLocks/>
          </p:cNvCxnSpPr>
          <p:nvPr/>
        </p:nvCxnSpPr>
        <p:spPr>
          <a:xfrm>
            <a:off x="4505714" y="2248193"/>
            <a:ext cx="2685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613239-F639-49EC-80FD-5FAE0E0234F2}"/>
              </a:ext>
            </a:extLst>
          </p:cNvPr>
          <p:cNvCxnSpPr/>
          <p:nvPr/>
        </p:nvCxnSpPr>
        <p:spPr>
          <a:xfrm>
            <a:off x="6081574" y="2200568"/>
            <a:ext cx="0" cy="95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4497E19-9D83-4E11-B192-D6419E163884}"/>
              </a:ext>
            </a:extLst>
          </p:cNvPr>
          <p:cNvCxnSpPr>
            <a:cxnSpLocks/>
          </p:cNvCxnSpPr>
          <p:nvPr/>
        </p:nvCxnSpPr>
        <p:spPr>
          <a:xfrm>
            <a:off x="6081574" y="2248193"/>
            <a:ext cx="11098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A5D1B5D-B4CD-4C44-BE62-BF9E8DBA24D4}"/>
              </a:ext>
            </a:extLst>
          </p:cNvPr>
          <p:cNvCxnSpPr/>
          <p:nvPr/>
        </p:nvCxnSpPr>
        <p:spPr>
          <a:xfrm>
            <a:off x="7193833" y="2200568"/>
            <a:ext cx="0" cy="95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236CCA5C-DFDA-43C4-8F7A-9A2BE0A0433C}"/>
              </a:ext>
            </a:extLst>
          </p:cNvPr>
          <p:cNvSpPr txBox="1"/>
          <p:nvPr/>
        </p:nvSpPr>
        <p:spPr>
          <a:xfrm>
            <a:off x="3663643" y="1968231"/>
            <a:ext cx="964228" cy="276999"/>
          </a:xfrm>
          <a:prstGeom prst="rect">
            <a:avLst/>
          </a:prstGeom>
          <a:noFill/>
        </p:spPr>
        <p:txBody>
          <a:bodyPr wrap="square" rtlCol="0">
            <a:spAutoFit/>
          </a:bodyPr>
          <a:lstStyle/>
          <a:p>
            <a:pPr defTabSz="685800">
              <a:defRPr/>
            </a:pPr>
            <a:r>
              <a:rPr lang="en-SG" sz="1200" dirty="0">
                <a:solidFill>
                  <a:srgbClr val="000000"/>
                </a:solidFill>
                <a:latin typeface="Arial Nova" panose="020B0504020202020204" pitchFamily="34" charset="0"/>
                <a:ea typeface="Helvetica Neue Light" panose="02000403000000020004" pitchFamily="2" charset="0"/>
              </a:rPr>
              <a:t>Frontend</a:t>
            </a:r>
          </a:p>
        </p:txBody>
      </p:sp>
      <p:sp>
        <p:nvSpPr>
          <p:cNvPr id="73" name="TextBox 72">
            <a:extLst>
              <a:ext uri="{FF2B5EF4-FFF2-40B4-BE49-F238E27FC236}">
                <a16:creationId xmlns:a16="http://schemas.microsoft.com/office/drawing/2014/main" id="{D1A63F6F-0DEB-4424-8B18-D32D0F86C35A}"/>
              </a:ext>
            </a:extLst>
          </p:cNvPr>
          <p:cNvSpPr txBox="1"/>
          <p:nvPr/>
        </p:nvSpPr>
        <p:spPr>
          <a:xfrm>
            <a:off x="4974987" y="1968231"/>
            <a:ext cx="899777" cy="276999"/>
          </a:xfrm>
          <a:prstGeom prst="rect">
            <a:avLst/>
          </a:prstGeom>
          <a:noFill/>
        </p:spPr>
        <p:txBody>
          <a:bodyPr wrap="square" rtlCol="0">
            <a:spAutoFit/>
          </a:bodyPr>
          <a:lstStyle/>
          <a:p>
            <a:pPr defTabSz="685800">
              <a:defRPr/>
            </a:pPr>
            <a:r>
              <a:rPr lang="en-SG" sz="1200" dirty="0">
                <a:solidFill>
                  <a:srgbClr val="000000"/>
                </a:solidFill>
                <a:latin typeface="Arial Nova" panose="020B0504020202020204" pitchFamily="34" charset="0"/>
                <a:ea typeface="Helvetica Neue Light" panose="02000403000000020004" pitchFamily="2" charset="0"/>
              </a:rPr>
              <a:t>Fronthaul</a:t>
            </a:r>
          </a:p>
        </p:txBody>
      </p:sp>
      <p:sp>
        <p:nvSpPr>
          <p:cNvPr id="74" name="TextBox 73">
            <a:extLst>
              <a:ext uri="{FF2B5EF4-FFF2-40B4-BE49-F238E27FC236}">
                <a16:creationId xmlns:a16="http://schemas.microsoft.com/office/drawing/2014/main" id="{703F8A16-0695-4F1F-A868-21D643ADE0EB}"/>
              </a:ext>
            </a:extLst>
          </p:cNvPr>
          <p:cNvSpPr txBox="1"/>
          <p:nvPr/>
        </p:nvSpPr>
        <p:spPr>
          <a:xfrm>
            <a:off x="6050726" y="1650024"/>
            <a:ext cx="1172744" cy="406265"/>
          </a:xfrm>
          <a:prstGeom prst="rect">
            <a:avLst/>
          </a:prstGeom>
          <a:noFill/>
        </p:spPr>
        <p:txBody>
          <a:bodyPr wrap="square" rtlCol="0">
            <a:spAutoFit/>
          </a:bodyPr>
          <a:lstStyle/>
          <a:p>
            <a:pPr algn="ctr" defTabSz="685800">
              <a:lnSpc>
                <a:spcPct val="85000"/>
              </a:lnSpc>
              <a:defRPr/>
            </a:pPr>
            <a:r>
              <a:rPr lang="en-SG" sz="1200" dirty="0">
                <a:solidFill>
                  <a:srgbClr val="000000"/>
                </a:solidFill>
                <a:latin typeface="Arial Nova" panose="020B0504020202020204" pitchFamily="34" charset="0"/>
                <a:ea typeface="Helvetica Neue Light" panose="02000403000000020004" pitchFamily="2" charset="0"/>
              </a:rPr>
              <a:t>Radio Access</a:t>
            </a:r>
          </a:p>
          <a:p>
            <a:pPr algn="ctr" defTabSz="685800">
              <a:lnSpc>
                <a:spcPct val="85000"/>
              </a:lnSpc>
              <a:defRPr/>
            </a:pPr>
            <a:r>
              <a:rPr lang="en-SG" sz="1200" dirty="0">
                <a:solidFill>
                  <a:srgbClr val="000000"/>
                </a:solidFill>
                <a:latin typeface="Arial Nova" panose="020B0504020202020204" pitchFamily="34" charset="0"/>
                <a:ea typeface="Helvetica Neue Light" panose="02000403000000020004" pitchFamily="2" charset="0"/>
              </a:rPr>
              <a:t>Network</a:t>
            </a:r>
          </a:p>
        </p:txBody>
      </p:sp>
      <p:sp>
        <p:nvSpPr>
          <p:cNvPr id="76" name="Oval 75">
            <a:extLst>
              <a:ext uri="{FF2B5EF4-FFF2-40B4-BE49-F238E27FC236}">
                <a16:creationId xmlns:a16="http://schemas.microsoft.com/office/drawing/2014/main" id="{A2CA2939-339D-4376-A7BF-F63A1F62F0C4}"/>
              </a:ext>
            </a:extLst>
          </p:cNvPr>
          <p:cNvSpPr/>
          <p:nvPr/>
        </p:nvSpPr>
        <p:spPr>
          <a:xfrm>
            <a:off x="3940763" y="3291313"/>
            <a:ext cx="233363" cy="2333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G" sz="1200" dirty="0">
                <a:solidFill>
                  <a:srgbClr val="FFFFFF"/>
                </a:solidFill>
                <a:latin typeface="Arial Nova" panose="020B0504020202020204" pitchFamily="34" charset="0"/>
              </a:rPr>
              <a:t>1</a:t>
            </a:r>
          </a:p>
        </p:txBody>
      </p:sp>
      <p:sp>
        <p:nvSpPr>
          <p:cNvPr id="77" name="Oval 76">
            <a:extLst>
              <a:ext uri="{FF2B5EF4-FFF2-40B4-BE49-F238E27FC236}">
                <a16:creationId xmlns:a16="http://schemas.microsoft.com/office/drawing/2014/main" id="{D79400D6-3181-4052-BA78-AA8A65A9DE8C}"/>
              </a:ext>
            </a:extLst>
          </p:cNvPr>
          <p:cNvSpPr/>
          <p:nvPr/>
        </p:nvSpPr>
        <p:spPr>
          <a:xfrm>
            <a:off x="3940763" y="5205432"/>
            <a:ext cx="233363" cy="2333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G" sz="1200" dirty="0">
                <a:solidFill>
                  <a:srgbClr val="FFFFFF"/>
                </a:solidFill>
                <a:latin typeface="Arial Nova" panose="020B0504020202020204" pitchFamily="34" charset="0"/>
              </a:rPr>
              <a:t>2</a:t>
            </a:r>
          </a:p>
        </p:txBody>
      </p:sp>
      <p:pic>
        <p:nvPicPr>
          <p:cNvPr id="84" name="Graphic 83">
            <a:extLst>
              <a:ext uri="{FF2B5EF4-FFF2-40B4-BE49-F238E27FC236}">
                <a16:creationId xmlns:a16="http://schemas.microsoft.com/office/drawing/2014/main" id="{4ECC5738-5C0C-483E-846E-DA750556F8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7870" y="5027638"/>
            <a:ext cx="777287" cy="655835"/>
          </a:xfrm>
          <a:prstGeom prst="rect">
            <a:avLst/>
          </a:prstGeom>
        </p:spPr>
      </p:pic>
      <p:pic>
        <p:nvPicPr>
          <p:cNvPr id="8" name="Graphic 7">
            <a:extLst>
              <a:ext uri="{FF2B5EF4-FFF2-40B4-BE49-F238E27FC236}">
                <a16:creationId xmlns:a16="http://schemas.microsoft.com/office/drawing/2014/main" id="{593090A3-E376-46A3-A7CE-3C96FE8C68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1081" y="3316860"/>
            <a:ext cx="845100" cy="845100"/>
          </a:xfrm>
          <a:prstGeom prst="rect">
            <a:avLst/>
          </a:prstGeom>
        </p:spPr>
      </p:pic>
      <p:pic>
        <p:nvPicPr>
          <p:cNvPr id="38" name="Graphic 37">
            <a:extLst>
              <a:ext uri="{FF2B5EF4-FFF2-40B4-BE49-F238E27FC236}">
                <a16:creationId xmlns:a16="http://schemas.microsoft.com/office/drawing/2014/main" id="{45A91835-4ED3-4885-8085-A25A04F14C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6000" y="2295818"/>
            <a:ext cx="845100" cy="845100"/>
          </a:xfrm>
          <a:prstGeom prst="rect">
            <a:avLst/>
          </a:prstGeom>
        </p:spPr>
      </p:pic>
      <p:pic>
        <p:nvPicPr>
          <p:cNvPr id="39" name="Graphic 38">
            <a:extLst>
              <a:ext uri="{FF2B5EF4-FFF2-40B4-BE49-F238E27FC236}">
                <a16:creationId xmlns:a16="http://schemas.microsoft.com/office/drawing/2014/main" id="{58BBBC6D-6CA0-44FA-A603-0A60009D60E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6000" y="4395590"/>
            <a:ext cx="845100" cy="845100"/>
          </a:xfrm>
          <a:prstGeom prst="rect">
            <a:avLst/>
          </a:prstGeom>
        </p:spPr>
      </p:pic>
      <p:pic>
        <p:nvPicPr>
          <p:cNvPr id="40" name="Graphic 39">
            <a:extLst>
              <a:ext uri="{FF2B5EF4-FFF2-40B4-BE49-F238E27FC236}">
                <a16:creationId xmlns:a16="http://schemas.microsoft.com/office/drawing/2014/main" id="{16AA6185-3239-4BA6-90D7-A90AD47F5A0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81574" y="2642637"/>
            <a:ext cx="1109878" cy="437653"/>
          </a:xfrm>
          <a:prstGeom prst="rect">
            <a:avLst/>
          </a:prstGeom>
        </p:spPr>
      </p:pic>
      <p:pic>
        <p:nvPicPr>
          <p:cNvPr id="43" name="Graphic 42">
            <a:extLst>
              <a:ext uri="{FF2B5EF4-FFF2-40B4-BE49-F238E27FC236}">
                <a16:creationId xmlns:a16="http://schemas.microsoft.com/office/drawing/2014/main" id="{0112DC68-3303-43D6-832F-A59A622ED3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27871" y="2809508"/>
            <a:ext cx="1535768" cy="64294"/>
          </a:xfrm>
          <a:prstGeom prst="rect">
            <a:avLst/>
          </a:prstGeom>
        </p:spPr>
      </p:pic>
      <p:pic>
        <p:nvPicPr>
          <p:cNvPr id="45" name="Graphic 44">
            <a:extLst>
              <a:ext uri="{FF2B5EF4-FFF2-40B4-BE49-F238E27FC236}">
                <a16:creationId xmlns:a16="http://schemas.microsoft.com/office/drawing/2014/main" id="{E140E8F9-2DA6-4298-8862-A4DC6A523C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82743" y="4496652"/>
            <a:ext cx="1109878" cy="437653"/>
          </a:xfrm>
          <a:prstGeom prst="rect">
            <a:avLst/>
          </a:prstGeom>
        </p:spPr>
      </p:pic>
      <p:pic>
        <p:nvPicPr>
          <p:cNvPr id="51" name="Graphic 50">
            <a:extLst>
              <a:ext uri="{FF2B5EF4-FFF2-40B4-BE49-F238E27FC236}">
                <a16:creationId xmlns:a16="http://schemas.microsoft.com/office/drawing/2014/main" id="{CD57961E-94CB-4876-9D2B-40A51BAC8EF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27871" y="4683329"/>
            <a:ext cx="1535768" cy="64294"/>
          </a:xfrm>
          <a:prstGeom prst="rect">
            <a:avLst/>
          </a:prstGeom>
        </p:spPr>
      </p:pic>
      <p:sp>
        <p:nvSpPr>
          <p:cNvPr id="54" name="TextBox 53">
            <a:extLst>
              <a:ext uri="{FF2B5EF4-FFF2-40B4-BE49-F238E27FC236}">
                <a16:creationId xmlns:a16="http://schemas.microsoft.com/office/drawing/2014/main" id="{8AB002B4-3E13-4184-8129-F06BBE213016}"/>
              </a:ext>
            </a:extLst>
          </p:cNvPr>
          <p:cNvSpPr txBox="1"/>
          <p:nvPr/>
        </p:nvSpPr>
        <p:spPr>
          <a:xfrm flipH="1">
            <a:off x="6163648" y="2706016"/>
            <a:ext cx="1058652" cy="276999"/>
          </a:xfrm>
          <a:prstGeom prst="rect">
            <a:avLst/>
          </a:prstGeom>
          <a:noFill/>
        </p:spPr>
        <p:txBody>
          <a:bodyPr wrap="square" rtlCol="0">
            <a:spAutoFit/>
          </a:bodyPr>
          <a:lstStyle/>
          <a:p>
            <a:pPr algn="ctr" defTabSz="685800">
              <a:defRPr/>
            </a:pPr>
            <a:r>
              <a:rPr lang="en-SG" sz="1200" dirty="0">
                <a:solidFill>
                  <a:srgbClr val="FFFFFF"/>
                </a:solidFill>
                <a:latin typeface="Arial Nova" panose="020B0504020202020204" pitchFamily="34" charset="0"/>
              </a:rPr>
              <a:t>Host/Server</a:t>
            </a:r>
          </a:p>
        </p:txBody>
      </p:sp>
      <p:sp>
        <p:nvSpPr>
          <p:cNvPr id="56" name="TextBox 55">
            <a:extLst>
              <a:ext uri="{FF2B5EF4-FFF2-40B4-BE49-F238E27FC236}">
                <a16:creationId xmlns:a16="http://schemas.microsoft.com/office/drawing/2014/main" id="{7A0ECC73-2328-4AA2-B27E-ACA4D38A794B}"/>
              </a:ext>
            </a:extLst>
          </p:cNvPr>
          <p:cNvSpPr txBox="1"/>
          <p:nvPr/>
        </p:nvSpPr>
        <p:spPr>
          <a:xfrm flipH="1">
            <a:off x="6163648" y="4565012"/>
            <a:ext cx="996962" cy="276999"/>
          </a:xfrm>
          <a:prstGeom prst="rect">
            <a:avLst/>
          </a:prstGeom>
          <a:noFill/>
        </p:spPr>
        <p:txBody>
          <a:bodyPr wrap="square" rtlCol="0">
            <a:spAutoFit/>
          </a:bodyPr>
          <a:lstStyle/>
          <a:p>
            <a:pPr algn="ctr" defTabSz="685800">
              <a:defRPr/>
            </a:pPr>
            <a:r>
              <a:rPr lang="en-SG" sz="1200" dirty="0">
                <a:solidFill>
                  <a:srgbClr val="FFFFFF"/>
                </a:solidFill>
                <a:latin typeface="Arial Nova" panose="020B0504020202020204" pitchFamily="34" charset="0"/>
              </a:rPr>
              <a:t>Host/Server</a:t>
            </a:r>
          </a:p>
        </p:txBody>
      </p:sp>
      <p:sp>
        <p:nvSpPr>
          <p:cNvPr id="30" name="Arrow: Right 29">
            <a:extLst>
              <a:ext uri="{FF2B5EF4-FFF2-40B4-BE49-F238E27FC236}">
                <a16:creationId xmlns:a16="http://schemas.microsoft.com/office/drawing/2014/main" id="{2193C6B3-C30F-4989-8609-B5089B50B9CB}"/>
              </a:ext>
            </a:extLst>
          </p:cNvPr>
          <p:cNvSpPr/>
          <p:nvPr/>
        </p:nvSpPr>
        <p:spPr>
          <a:xfrm>
            <a:off x="8556973" y="3589438"/>
            <a:ext cx="569423" cy="37488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grpSp>
        <p:nvGrpSpPr>
          <p:cNvPr id="31" name="Group 30">
            <a:extLst>
              <a:ext uri="{FF2B5EF4-FFF2-40B4-BE49-F238E27FC236}">
                <a16:creationId xmlns:a16="http://schemas.microsoft.com/office/drawing/2014/main" id="{11CB5E4E-7DF0-47F8-9155-0D7CD63E5AC6}"/>
              </a:ext>
            </a:extLst>
          </p:cNvPr>
          <p:cNvGrpSpPr/>
          <p:nvPr/>
        </p:nvGrpSpPr>
        <p:grpSpPr>
          <a:xfrm>
            <a:off x="8102266" y="3437902"/>
            <a:ext cx="694737" cy="694737"/>
            <a:chOff x="8862570" y="3202145"/>
            <a:chExt cx="1312025" cy="1312025"/>
          </a:xfrm>
        </p:grpSpPr>
        <p:sp>
          <p:nvSpPr>
            <p:cNvPr id="32" name="Oval 31">
              <a:extLst>
                <a:ext uri="{FF2B5EF4-FFF2-40B4-BE49-F238E27FC236}">
                  <a16:creationId xmlns:a16="http://schemas.microsoft.com/office/drawing/2014/main" id="{BBACCECC-B612-49E1-94C7-F128FFDA97E4}"/>
                </a:ext>
              </a:extLst>
            </p:cNvPr>
            <p:cNvSpPr/>
            <p:nvPr/>
          </p:nvSpPr>
          <p:spPr>
            <a:xfrm>
              <a:off x="8862570" y="3202145"/>
              <a:ext cx="1312025" cy="13120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33" name="Arrow: Right 32">
              <a:extLst>
                <a:ext uri="{FF2B5EF4-FFF2-40B4-BE49-F238E27FC236}">
                  <a16:creationId xmlns:a16="http://schemas.microsoft.com/office/drawing/2014/main" id="{9F35D79E-0D8E-4163-B42B-BEE004074F05}"/>
                </a:ext>
              </a:extLst>
            </p:cNvPr>
            <p:cNvSpPr/>
            <p:nvPr/>
          </p:nvSpPr>
          <p:spPr>
            <a:xfrm>
              <a:off x="9534457" y="3387725"/>
              <a:ext cx="381000" cy="3048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34" name="Arrow: Right 33">
              <a:extLst>
                <a:ext uri="{FF2B5EF4-FFF2-40B4-BE49-F238E27FC236}">
                  <a16:creationId xmlns:a16="http://schemas.microsoft.com/office/drawing/2014/main" id="{46DD91C8-F5FC-442F-A4CD-8E349597A430}"/>
                </a:ext>
              </a:extLst>
            </p:cNvPr>
            <p:cNvSpPr/>
            <p:nvPr/>
          </p:nvSpPr>
          <p:spPr>
            <a:xfrm>
              <a:off x="9534457" y="3820890"/>
              <a:ext cx="381000" cy="3048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35" name="Arrow: Right 34">
              <a:extLst>
                <a:ext uri="{FF2B5EF4-FFF2-40B4-BE49-F238E27FC236}">
                  <a16:creationId xmlns:a16="http://schemas.microsoft.com/office/drawing/2014/main" id="{E6561DF1-937C-4AD9-924B-8CDD411B7D1F}"/>
                </a:ext>
              </a:extLst>
            </p:cNvPr>
            <p:cNvSpPr/>
            <p:nvPr/>
          </p:nvSpPr>
          <p:spPr>
            <a:xfrm rot="10800000">
              <a:off x="9099482" y="3601884"/>
              <a:ext cx="381000" cy="3048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sp>
          <p:nvSpPr>
            <p:cNvPr id="36" name="Arrow: Right 35">
              <a:extLst>
                <a:ext uri="{FF2B5EF4-FFF2-40B4-BE49-F238E27FC236}">
                  <a16:creationId xmlns:a16="http://schemas.microsoft.com/office/drawing/2014/main" id="{E1467633-E928-4401-B4D0-FEFEC40679BA}"/>
                </a:ext>
              </a:extLst>
            </p:cNvPr>
            <p:cNvSpPr/>
            <p:nvPr/>
          </p:nvSpPr>
          <p:spPr>
            <a:xfrm rot="10800000">
              <a:off x="9099482" y="4035049"/>
              <a:ext cx="381000" cy="3048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a:p>
          </p:txBody>
        </p:sp>
      </p:grpSp>
      <p:sp>
        <p:nvSpPr>
          <p:cNvPr id="37" name="TextBox 36">
            <a:extLst>
              <a:ext uri="{FF2B5EF4-FFF2-40B4-BE49-F238E27FC236}">
                <a16:creationId xmlns:a16="http://schemas.microsoft.com/office/drawing/2014/main" id="{B0A2DCDE-D386-479D-AD3D-6D89904EAF95}"/>
              </a:ext>
            </a:extLst>
          </p:cNvPr>
          <p:cNvSpPr txBox="1"/>
          <p:nvPr/>
        </p:nvSpPr>
        <p:spPr>
          <a:xfrm>
            <a:off x="9020407" y="3652542"/>
            <a:ext cx="980613" cy="249299"/>
          </a:xfrm>
          <a:prstGeom prst="rect">
            <a:avLst/>
          </a:prstGeom>
          <a:noFill/>
        </p:spPr>
        <p:txBody>
          <a:bodyPr wrap="square" rtlCol="0">
            <a:spAutoFit/>
          </a:bodyPr>
          <a:lstStyle/>
          <a:p>
            <a:pPr algn="ctr" defTabSz="685800">
              <a:lnSpc>
                <a:spcPct val="85000"/>
              </a:lnSpc>
              <a:defRPr/>
            </a:pPr>
            <a:r>
              <a:rPr lang="en-SG" sz="1200" dirty="0">
                <a:solidFill>
                  <a:srgbClr val="FF0000"/>
                </a:solidFill>
                <a:latin typeface="Arial Nova" panose="020B0504020202020204" pitchFamily="34" charset="0"/>
                <a:ea typeface="Helvetica Neue Light" panose="02000403000000020004" pitchFamily="2" charset="0"/>
              </a:rPr>
              <a:t>Internet</a:t>
            </a:r>
          </a:p>
        </p:txBody>
      </p:sp>
      <p:pic>
        <p:nvPicPr>
          <p:cNvPr id="41" name="Graphic 40">
            <a:extLst>
              <a:ext uri="{FF2B5EF4-FFF2-40B4-BE49-F238E27FC236}">
                <a16:creationId xmlns:a16="http://schemas.microsoft.com/office/drawing/2014/main" id="{A1571F13-6CCF-41F9-96BF-C3282D3F6B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00348" y="4137765"/>
            <a:ext cx="915380" cy="305575"/>
          </a:xfrm>
          <a:prstGeom prst="rect">
            <a:avLst/>
          </a:prstGeom>
        </p:spPr>
      </p:pic>
      <p:pic>
        <p:nvPicPr>
          <p:cNvPr id="42" name="Graphic 41">
            <a:extLst>
              <a:ext uri="{FF2B5EF4-FFF2-40B4-BE49-F238E27FC236}">
                <a16:creationId xmlns:a16="http://schemas.microsoft.com/office/drawing/2014/main" id="{020E7479-B797-4805-8F57-840E834FFDC3}"/>
              </a:ext>
            </a:extLst>
          </p:cNvPr>
          <p:cNvPicPr>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91453" y="2809508"/>
            <a:ext cx="1238007" cy="64294"/>
          </a:xfrm>
          <a:prstGeom prst="rect">
            <a:avLst/>
          </a:prstGeom>
        </p:spPr>
      </p:pic>
      <p:pic>
        <p:nvPicPr>
          <p:cNvPr id="44" name="Graphic 43">
            <a:extLst>
              <a:ext uri="{FF2B5EF4-FFF2-40B4-BE49-F238E27FC236}">
                <a16:creationId xmlns:a16="http://schemas.microsoft.com/office/drawing/2014/main" id="{671E1B9C-D690-4B77-9D72-6ECC716A8FAE}"/>
              </a:ext>
            </a:extLst>
          </p:cNvPr>
          <p:cNvPicPr>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5400000">
            <a:off x="8136830" y="3090165"/>
            <a:ext cx="625607" cy="64294"/>
          </a:xfrm>
          <a:prstGeom prst="rect">
            <a:avLst/>
          </a:prstGeom>
        </p:spPr>
      </p:pic>
      <p:sp>
        <p:nvSpPr>
          <p:cNvPr id="46" name="TextBox 45">
            <a:extLst>
              <a:ext uri="{FF2B5EF4-FFF2-40B4-BE49-F238E27FC236}">
                <a16:creationId xmlns:a16="http://schemas.microsoft.com/office/drawing/2014/main" id="{627BB3DF-1A81-4FE5-A73D-18AB54D65E1A}"/>
              </a:ext>
            </a:extLst>
          </p:cNvPr>
          <p:cNvSpPr txBox="1"/>
          <p:nvPr/>
        </p:nvSpPr>
        <p:spPr>
          <a:xfrm flipH="1">
            <a:off x="7984005" y="4160851"/>
            <a:ext cx="1036401" cy="276999"/>
          </a:xfrm>
          <a:prstGeom prst="rect">
            <a:avLst/>
          </a:prstGeom>
          <a:noFill/>
        </p:spPr>
        <p:txBody>
          <a:bodyPr wrap="square" rtlCol="0">
            <a:spAutoFit/>
          </a:bodyPr>
          <a:lstStyle/>
          <a:p>
            <a:pPr algn="ctr" defTabSz="685800">
              <a:defRPr/>
            </a:pPr>
            <a:r>
              <a:rPr lang="en-SG" sz="1200" dirty="0">
                <a:solidFill>
                  <a:srgbClr val="FFFFFF"/>
                </a:solidFill>
                <a:latin typeface="Arial Nova" panose="020B0504020202020204" pitchFamily="34" charset="0"/>
              </a:rPr>
              <a:t>Host/Server</a:t>
            </a:r>
          </a:p>
        </p:txBody>
      </p:sp>
      <p:pic>
        <p:nvPicPr>
          <p:cNvPr id="47" name="Graphic 46">
            <a:extLst>
              <a:ext uri="{FF2B5EF4-FFF2-40B4-BE49-F238E27FC236}">
                <a16:creationId xmlns:a16="http://schemas.microsoft.com/office/drawing/2014/main" id="{12F3825D-98EA-4988-B1CD-91668B15032C}"/>
              </a:ext>
            </a:extLst>
          </p:cNvPr>
          <p:cNvPicPr>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91453" y="4674758"/>
            <a:ext cx="1266587" cy="64294"/>
          </a:xfrm>
          <a:prstGeom prst="rect">
            <a:avLst/>
          </a:prstGeom>
        </p:spPr>
      </p:pic>
      <p:pic>
        <p:nvPicPr>
          <p:cNvPr id="48" name="Graphic 47">
            <a:extLst>
              <a:ext uri="{FF2B5EF4-FFF2-40B4-BE49-F238E27FC236}">
                <a16:creationId xmlns:a16="http://schemas.microsoft.com/office/drawing/2014/main" id="{0C997CBB-312B-4B4D-8226-01B4BC59CCD2}"/>
              </a:ext>
            </a:extLst>
          </p:cNvPr>
          <p:cNvPicPr>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5400000">
            <a:off x="8318833" y="4559048"/>
            <a:ext cx="295712" cy="64294"/>
          </a:xfrm>
          <a:prstGeom prst="rect">
            <a:avLst/>
          </a:prstGeom>
        </p:spPr>
      </p:pic>
      <p:cxnSp>
        <p:nvCxnSpPr>
          <p:cNvPr id="50" name="Straight Connector 49">
            <a:extLst>
              <a:ext uri="{FF2B5EF4-FFF2-40B4-BE49-F238E27FC236}">
                <a16:creationId xmlns:a16="http://schemas.microsoft.com/office/drawing/2014/main" id="{358BF0E4-518E-4CE1-ABA9-F8C7A2A398E2}"/>
              </a:ext>
            </a:extLst>
          </p:cNvPr>
          <p:cNvCxnSpPr>
            <a:cxnSpLocks/>
          </p:cNvCxnSpPr>
          <p:nvPr/>
        </p:nvCxnSpPr>
        <p:spPr>
          <a:xfrm>
            <a:off x="7191452" y="2248193"/>
            <a:ext cx="17242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988172-D367-45D1-A75D-2A0DC83D0675}"/>
              </a:ext>
            </a:extLst>
          </p:cNvPr>
          <p:cNvCxnSpPr/>
          <p:nvPr/>
        </p:nvCxnSpPr>
        <p:spPr>
          <a:xfrm>
            <a:off x="8058924" y="2200568"/>
            <a:ext cx="0" cy="95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D845B19-919A-416E-9E04-6CAA1E694DF4}"/>
              </a:ext>
            </a:extLst>
          </p:cNvPr>
          <p:cNvSpPr txBox="1"/>
          <p:nvPr/>
        </p:nvSpPr>
        <p:spPr>
          <a:xfrm>
            <a:off x="7214812" y="1996490"/>
            <a:ext cx="846586" cy="249299"/>
          </a:xfrm>
          <a:prstGeom prst="rect">
            <a:avLst/>
          </a:prstGeom>
          <a:noFill/>
        </p:spPr>
        <p:txBody>
          <a:bodyPr wrap="square" rtlCol="0">
            <a:spAutoFit/>
          </a:bodyPr>
          <a:lstStyle/>
          <a:p>
            <a:pPr algn="ctr" defTabSz="685800">
              <a:lnSpc>
                <a:spcPct val="85000"/>
              </a:lnSpc>
              <a:defRPr/>
            </a:pPr>
            <a:r>
              <a:rPr lang="en-SG" sz="1200" dirty="0">
                <a:solidFill>
                  <a:srgbClr val="000000"/>
                </a:solidFill>
                <a:latin typeface="Arial Nova" panose="020B0504020202020204" pitchFamily="34" charset="0"/>
                <a:ea typeface="Helvetica Neue Light" panose="02000403000000020004" pitchFamily="2" charset="0"/>
              </a:rPr>
              <a:t>Backhaul</a:t>
            </a:r>
          </a:p>
        </p:txBody>
      </p:sp>
      <p:cxnSp>
        <p:nvCxnSpPr>
          <p:cNvPr id="57" name="Straight Connector 56">
            <a:extLst>
              <a:ext uri="{FF2B5EF4-FFF2-40B4-BE49-F238E27FC236}">
                <a16:creationId xmlns:a16="http://schemas.microsoft.com/office/drawing/2014/main" id="{58594D37-001E-4F73-AA02-C8588F973647}"/>
              </a:ext>
            </a:extLst>
          </p:cNvPr>
          <p:cNvCxnSpPr/>
          <p:nvPr/>
        </p:nvCxnSpPr>
        <p:spPr>
          <a:xfrm>
            <a:off x="8915728" y="2206283"/>
            <a:ext cx="0" cy="95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F747B04-DBCC-4426-B6AE-21251BF3C83A}"/>
              </a:ext>
            </a:extLst>
          </p:cNvPr>
          <p:cNvSpPr txBox="1"/>
          <p:nvPr/>
        </p:nvSpPr>
        <p:spPr>
          <a:xfrm>
            <a:off x="8093849" y="1868308"/>
            <a:ext cx="796529" cy="406265"/>
          </a:xfrm>
          <a:prstGeom prst="rect">
            <a:avLst/>
          </a:prstGeom>
          <a:noFill/>
        </p:spPr>
        <p:txBody>
          <a:bodyPr wrap="square" rtlCol="0">
            <a:spAutoFit/>
          </a:bodyPr>
          <a:lstStyle/>
          <a:p>
            <a:pPr algn="ctr" defTabSz="685800">
              <a:lnSpc>
                <a:spcPct val="85000"/>
              </a:lnSpc>
              <a:defRPr/>
            </a:pPr>
            <a:r>
              <a:rPr lang="en-SG" sz="1200" dirty="0">
                <a:solidFill>
                  <a:srgbClr val="000000"/>
                </a:solidFill>
                <a:latin typeface="Arial Nova" panose="020B0504020202020204" pitchFamily="34" charset="0"/>
                <a:ea typeface="Helvetica Neue Light" panose="02000403000000020004" pitchFamily="2" charset="0"/>
              </a:rPr>
              <a:t>Core </a:t>
            </a:r>
            <a:br>
              <a:rPr lang="en-SG" sz="1200" dirty="0">
                <a:solidFill>
                  <a:srgbClr val="000000"/>
                </a:solidFill>
                <a:latin typeface="Arial Nova" panose="020B0504020202020204" pitchFamily="34" charset="0"/>
                <a:ea typeface="Helvetica Neue Light" panose="02000403000000020004" pitchFamily="2" charset="0"/>
              </a:rPr>
            </a:br>
            <a:r>
              <a:rPr lang="en-SG" sz="1200" dirty="0">
                <a:solidFill>
                  <a:srgbClr val="000000"/>
                </a:solidFill>
                <a:latin typeface="Arial Nova" panose="020B0504020202020204" pitchFamily="34" charset="0"/>
                <a:ea typeface="Helvetica Neue Light" panose="02000403000000020004" pitchFamily="2" charset="0"/>
              </a:rPr>
              <a:t>Network</a:t>
            </a:r>
          </a:p>
        </p:txBody>
      </p:sp>
    </p:spTree>
    <p:extLst>
      <p:ext uri="{BB962C8B-B14F-4D97-AF65-F5344CB8AC3E}">
        <p14:creationId xmlns:p14="http://schemas.microsoft.com/office/powerpoint/2010/main" val="89764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73" grpId="0"/>
      <p:bldP spid="74" grpId="0"/>
      <p:bldP spid="54" grpId="0"/>
      <p:bldP spid="56" grpId="0"/>
      <p:bldP spid="30" grpId="0" animBg="1"/>
      <p:bldP spid="37" grpId="0"/>
      <p:bldP spid="46" grpId="0"/>
      <p:bldP spid="53" grpId="0"/>
      <p:bldP spid="5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CF0-1382-BF46-B4B7-BFA28076E5BC}"/>
              </a:ext>
            </a:extLst>
          </p:cNvPr>
          <p:cNvSpPr>
            <a:spLocks noGrp="1"/>
          </p:cNvSpPr>
          <p:nvPr>
            <p:ph type="title"/>
          </p:nvPr>
        </p:nvSpPr>
        <p:spPr/>
        <p:txBody>
          <a:bodyPr/>
          <a:lstStyle/>
          <a:p>
            <a:r>
              <a:rPr lang="en-US" dirty="0"/>
              <a:t>So what did [*]G provide over 2G anyway?</a:t>
            </a:r>
          </a:p>
        </p:txBody>
      </p:sp>
      <p:sp>
        <p:nvSpPr>
          <p:cNvPr id="3" name="Content Placeholder 2">
            <a:extLst>
              <a:ext uri="{FF2B5EF4-FFF2-40B4-BE49-F238E27FC236}">
                <a16:creationId xmlns:a16="http://schemas.microsoft.com/office/drawing/2014/main" id="{F9157F01-6D66-814F-8506-EFB39A92BB67}"/>
              </a:ext>
            </a:extLst>
          </p:cNvPr>
          <p:cNvSpPr>
            <a:spLocks noGrp="1"/>
          </p:cNvSpPr>
          <p:nvPr>
            <p:ph idx="1"/>
          </p:nvPr>
        </p:nvSpPr>
        <p:spPr>
          <a:xfrm>
            <a:off x="609600" y="1600201"/>
            <a:ext cx="5791200" cy="4525963"/>
          </a:xfrm>
        </p:spPr>
        <p:txBody>
          <a:bodyPr>
            <a:normAutofit lnSpcReduction="10000"/>
          </a:bodyPr>
          <a:lstStyle/>
          <a:p>
            <a:r>
              <a:rPr lang="en-US" dirty="0">
                <a:latin typeface="+mj-lt"/>
              </a:rPr>
              <a:t>Biggest thing is throughput</a:t>
            </a:r>
          </a:p>
          <a:p>
            <a:pPr lvl="1"/>
            <a:endParaRPr lang="en-US" dirty="0">
              <a:latin typeface="+mj-lt"/>
            </a:endParaRPr>
          </a:p>
          <a:p>
            <a:r>
              <a:rPr lang="en-US" dirty="0">
                <a:latin typeface="+mj-lt"/>
              </a:rPr>
              <a:t>And a spectrum land-grab</a:t>
            </a:r>
          </a:p>
          <a:p>
            <a:pPr lvl="1"/>
            <a:r>
              <a:rPr lang="en-US" dirty="0">
                <a:latin typeface="+mj-lt"/>
              </a:rPr>
              <a:t>Wireless providers advocated [successfully] for [global] release of additional spectrum to support new, faster wireless</a:t>
            </a:r>
          </a:p>
          <a:p>
            <a:pPr lvl="1"/>
            <a:r>
              <a:rPr lang="en-US" dirty="0">
                <a:latin typeface="+mj-lt"/>
              </a:rPr>
              <a:t>Lots of [initial] 4G rollout also on new spectrum</a:t>
            </a:r>
          </a:p>
          <a:p>
            <a:pPr lvl="2"/>
            <a:r>
              <a:rPr lang="en-US" dirty="0">
                <a:latin typeface="+mj-lt"/>
              </a:rPr>
              <a:t>But no more coming — sunsets only way to get more 4G spectrum</a:t>
            </a:r>
          </a:p>
          <a:p>
            <a:pPr lvl="1"/>
            <a:r>
              <a:rPr lang="en-US" dirty="0">
                <a:latin typeface="+mj-lt"/>
              </a:rPr>
              <a:t>5G is [mostly] on much higher bands, not suited for 4G</a:t>
            </a:r>
          </a:p>
        </p:txBody>
      </p:sp>
      <p:sp>
        <p:nvSpPr>
          <p:cNvPr id="4" name="Slide Number Placeholder 3">
            <a:extLst>
              <a:ext uri="{FF2B5EF4-FFF2-40B4-BE49-F238E27FC236}">
                <a16:creationId xmlns:a16="http://schemas.microsoft.com/office/drawing/2014/main" id="{A320977E-FD98-BA4C-B0DC-6639455C4EA4}"/>
              </a:ext>
            </a:extLst>
          </p:cNvPr>
          <p:cNvSpPr>
            <a:spLocks noGrp="1"/>
          </p:cNvSpPr>
          <p:nvPr>
            <p:ph type="sldNum" sz="quarter" idx="12"/>
          </p:nvPr>
        </p:nvSpPr>
        <p:spPr/>
        <p:txBody>
          <a:bodyPr/>
          <a:lstStyle/>
          <a:p>
            <a:pPr algn="r"/>
            <a:fld id="{434A358D-2637-E146-A3BD-05BD470B507B}" type="slidenum">
              <a:rPr lang="en-US" smtClean="0"/>
              <a:pPr algn="r"/>
              <a:t>82</a:t>
            </a:fld>
            <a:endParaRPr lang="en-US" dirty="0"/>
          </a:p>
        </p:txBody>
      </p:sp>
      <p:pic>
        <p:nvPicPr>
          <p:cNvPr id="6" name="Picture 5">
            <a:extLst>
              <a:ext uri="{FF2B5EF4-FFF2-40B4-BE49-F238E27FC236}">
                <a16:creationId xmlns:a16="http://schemas.microsoft.com/office/drawing/2014/main" id="{94E9ADD6-6E30-9646-AE67-02CC274C71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8820" y="1367883"/>
            <a:ext cx="5465289" cy="4274637"/>
          </a:xfrm>
          <a:prstGeom prst="rect">
            <a:avLst/>
          </a:prstGeom>
          <a:ln>
            <a:solidFill>
              <a:schemeClr val="tx1"/>
            </a:solidFill>
          </a:ln>
        </p:spPr>
      </p:pic>
      <p:sp>
        <p:nvSpPr>
          <p:cNvPr id="7" name="TextBox 6">
            <a:extLst>
              <a:ext uri="{FF2B5EF4-FFF2-40B4-BE49-F238E27FC236}">
                <a16:creationId xmlns:a16="http://schemas.microsoft.com/office/drawing/2014/main" id="{BE735C8D-E752-CF48-A6A9-2F2FD2CE7A34}"/>
              </a:ext>
            </a:extLst>
          </p:cNvPr>
          <p:cNvSpPr txBox="1"/>
          <p:nvPr/>
        </p:nvSpPr>
        <p:spPr>
          <a:xfrm>
            <a:off x="6839415" y="5664819"/>
            <a:ext cx="5508704" cy="235898"/>
          </a:xfrm>
          <a:prstGeom prst="rect">
            <a:avLst/>
          </a:prstGeom>
          <a:noFill/>
        </p:spPr>
        <p:txBody>
          <a:bodyPr wrap="squar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Terahertz Band: The Last Piece of RF Spectrum Puzzle for Communication Systems (preprint;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Elayan</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et al.)</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187065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Cellular Basics</a:t>
            </a:r>
          </a:p>
          <a:p>
            <a:pPr marL="514350" indent="-514350">
              <a:buAutoNum type="arabicPeriod"/>
            </a:pPr>
            <a:r>
              <a:rPr lang="en-US" dirty="0">
                <a:latin typeface="+mj-lt"/>
              </a:rPr>
              <a:t>1G</a:t>
            </a:r>
          </a:p>
          <a:p>
            <a:pPr marL="514350" indent="-514350">
              <a:buAutoNum type="arabicPeriod"/>
            </a:pPr>
            <a:r>
              <a:rPr lang="en-US" dirty="0">
                <a:latin typeface="+mj-lt"/>
              </a:rPr>
              <a:t>2G</a:t>
            </a:r>
          </a:p>
          <a:p>
            <a:pPr marL="514350" indent="-514350">
              <a:buAutoNum type="arabicPeriod"/>
            </a:pPr>
            <a:r>
              <a:rPr lang="en-US" dirty="0">
                <a:latin typeface="+mj-lt"/>
              </a:rPr>
              <a:t>3G</a:t>
            </a:r>
          </a:p>
          <a:p>
            <a:pPr marL="514350" indent="-514350">
              <a:buAutoNum type="arabicPeriod"/>
            </a:pPr>
            <a:r>
              <a:rPr lang="en-US" dirty="0">
                <a:latin typeface="+mj-lt"/>
              </a:rPr>
              <a:t>3GPP, 4G</a:t>
            </a:r>
          </a:p>
          <a:p>
            <a:pPr marL="514350" indent="-514350">
              <a:buAutoNum type="arabicPeriod"/>
            </a:pPr>
            <a:r>
              <a:rPr lang="en-US" dirty="0">
                <a:latin typeface="+mj-lt"/>
              </a:rPr>
              <a:t>5G</a:t>
            </a:r>
          </a:p>
          <a:p>
            <a:pPr marL="514350" indent="-514350">
              <a:buAutoNum type="arabicPeriod"/>
            </a:pPr>
            <a:r>
              <a:rPr lang="en-US" b="1" dirty="0">
                <a:latin typeface="+mj-lt"/>
              </a:rPr>
              <a:t>Cellular for IOT</a:t>
            </a:r>
          </a:p>
          <a:p>
            <a:pPr marL="514350" indent="-514350">
              <a:buAutoNum type="arabicPeriod"/>
            </a:pPr>
            <a:endParaRPr lang="en-US" dirty="0">
              <a:latin typeface="+mj-lt"/>
            </a:endParaRP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83</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92837085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C646-5D9B-914F-B24D-FE6F9887525D}"/>
              </a:ext>
            </a:extLst>
          </p:cNvPr>
          <p:cNvSpPr>
            <a:spLocks noGrp="1"/>
          </p:cNvSpPr>
          <p:nvPr>
            <p:ph type="title"/>
          </p:nvPr>
        </p:nvSpPr>
        <p:spPr/>
        <p:txBody>
          <a:bodyPr/>
          <a:lstStyle/>
          <a:p>
            <a:r>
              <a:rPr lang="en-US" dirty="0"/>
              <a:t>So why does the IoT care about 2G?</a:t>
            </a:r>
          </a:p>
        </p:txBody>
      </p:sp>
      <p:sp>
        <p:nvSpPr>
          <p:cNvPr id="3" name="Content Placeholder 2">
            <a:extLst>
              <a:ext uri="{FF2B5EF4-FFF2-40B4-BE49-F238E27FC236}">
                <a16:creationId xmlns:a16="http://schemas.microsoft.com/office/drawing/2014/main" id="{FECED18E-DA53-4C48-8B01-7D81FC8ED379}"/>
              </a:ext>
            </a:extLst>
          </p:cNvPr>
          <p:cNvSpPr>
            <a:spLocks noGrp="1"/>
          </p:cNvSpPr>
          <p:nvPr>
            <p:ph idx="1"/>
          </p:nvPr>
        </p:nvSpPr>
        <p:spPr/>
        <p:txBody>
          <a:bodyPr>
            <a:normAutofit/>
          </a:bodyPr>
          <a:lstStyle/>
          <a:p>
            <a:pPr marL="609585" indent="-609585">
              <a:buFont typeface="+mj-lt"/>
              <a:buAutoNum type="arabicPeriod"/>
            </a:pPr>
            <a:r>
              <a:rPr lang="en-US" dirty="0">
                <a:latin typeface="+mj-lt"/>
              </a:rPr>
              <a:t>It’s easy </a:t>
            </a:r>
          </a:p>
          <a:p>
            <a:pPr lvl="1"/>
            <a:r>
              <a:rPr lang="en-US" dirty="0">
                <a:latin typeface="+mj-lt"/>
              </a:rPr>
              <a:t>2G == GMSK, 3G = QPSK [requires linear PA], 4G = …</a:t>
            </a:r>
          </a:p>
          <a:p>
            <a:pPr lvl="1"/>
            <a:endParaRPr lang="en-US" dirty="0">
              <a:latin typeface="+mj-lt"/>
            </a:endParaRPr>
          </a:p>
          <a:p>
            <a:pPr marL="609585" indent="-609585">
              <a:buFont typeface="+mj-lt"/>
              <a:buAutoNum type="arabicPeriod"/>
            </a:pPr>
            <a:r>
              <a:rPr lang="en-US" dirty="0">
                <a:latin typeface="+mj-lt"/>
              </a:rPr>
              <a:t>It’s cheap</a:t>
            </a:r>
          </a:p>
          <a:p>
            <a:pPr lvl="1"/>
            <a:r>
              <a:rPr lang="en-US" dirty="0">
                <a:latin typeface="+mj-lt"/>
              </a:rPr>
              <a:t>Relative to other cellular plans, anyways</a:t>
            </a:r>
          </a:p>
          <a:p>
            <a:pPr marL="1142971" lvl="1" indent="-609585"/>
            <a:endParaRPr lang="en-US" dirty="0">
              <a:latin typeface="+mj-lt"/>
            </a:endParaRPr>
          </a:p>
          <a:p>
            <a:pPr marL="609585" indent="-609585">
              <a:buFont typeface="+mj-lt"/>
              <a:buAutoNum type="arabicPeriod"/>
            </a:pPr>
            <a:r>
              <a:rPr lang="en-US" dirty="0">
                <a:latin typeface="+mj-lt"/>
              </a:rPr>
              <a:t>It’s low power*</a:t>
            </a:r>
          </a:p>
          <a:p>
            <a:pPr marL="1142971" lvl="1" indent="-609585"/>
            <a:r>
              <a:rPr lang="en-US" dirty="0">
                <a:latin typeface="+mj-lt"/>
              </a:rPr>
              <a:t>*For select IoT workloads</a:t>
            </a:r>
          </a:p>
          <a:p>
            <a:pPr marL="1142971" lvl="1" indent="-609585"/>
            <a:r>
              <a:rPr lang="en-US" dirty="0">
                <a:latin typeface="+mj-lt"/>
              </a:rPr>
              <a:t>Energy-per-bit of continuous stream improves each generation</a:t>
            </a:r>
          </a:p>
          <a:p>
            <a:pPr marL="1142971" lvl="1" indent="-609585"/>
            <a:r>
              <a:rPr lang="en-US" dirty="0">
                <a:latin typeface="+mj-lt"/>
              </a:rPr>
              <a:t>Energy-per-event of infrequent events…</a:t>
            </a:r>
          </a:p>
        </p:txBody>
      </p:sp>
      <p:sp>
        <p:nvSpPr>
          <p:cNvPr id="4" name="Slide Number Placeholder 3">
            <a:extLst>
              <a:ext uri="{FF2B5EF4-FFF2-40B4-BE49-F238E27FC236}">
                <a16:creationId xmlns:a16="http://schemas.microsoft.com/office/drawing/2014/main" id="{91A498EA-D183-A642-945E-BFB9D97091CF}"/>
              </a:ext>
            </a:extLst>
          </p:cNvPr>
          <p:cNvSpPr>
            <a:spLocks noGrp="1"/>
          </p:cNvSpPr>
          <p:nvPr>
            <p:ph type="sldNum" sz="quarter" idx="12"/>
          </p:nvPr>
        </p:nvSpPr>
        <p:spPr/>
        <p:txBody>
          <a:bodyPr/>
          <a:lstStyle/>
          <a:p>
            <a:pPr algn="r"/>
            <a:fld id="{434A358D-2637-E146-A3BD-05BD470B507B}" type="slidenum">
              <a:rPr lang="en-US" smtClean="0"/>
              <a:pPr algn="r"/>
              <a:t>84</a:t>
            </a:fld>
            <a:endParaRPr lang="en-US" dirty="0"/>
          </a:p>
        </p:txBody>
      </p:sp>
    </p:spTree>
    <p:extLst>
      <p:ext uri="{BB962C8B-B14F-4D97-AF65-F5344CB8AC3E}">
        <p14:creationId xmlns:p14="http://schemas.microsoft.com/office/powerpoint/2010/main" val="1227318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5010-2CC6-0A4D-BD45-3D0424EA0825}"/>
              </a:ext>
            </a:extLst>
          </p:cNvPr>
          <p:cNvSpPr>
            <a:spLocks noGrp="1"/>
          </p:cNvSpPr>
          <p:nvPr>
            <p:ph type="title"/>
          </p:nvPr>
        </p:nvSpPr>
        <p:spPr/>
        <p:txBody>
          <a:bodyPr/>
          <a:lstStyle/>
          <a:p>
            <a:r>
              <a:rPr lang="en-US" dirty="0"/>
              <a:t>Why might 2G continue to survive [globally]?</a:t>
            </a:r>
          </a:p>
        </p:txBody>
      </p:sp>
      <p:sp>
        <p:nvSpPr>
          <p:cNvPr id="3" name="Content Placeholder 2">
            <a:extLst>
              <a:ext uri="{FF2B5EF4-FFF2-40B4-BE49-F238E27FC236}">
                <a16:creationId xmlns:a16="http://schemas.microsoft.com/office/drawing/2014/main" id="{6D15823D-CEB5-134F-BB5B-77229C0C67EF}"/>
              </a:ext>
            </a:extLst>
          </p:cNvPr>
          <p:cNvSpPr>
            <a:spLocks noGrp="1"/>
          </p:cNvSpPr>
          <p:nvPr>
            <p:ph idx="1"/>
          </p:nvPr>
        </p:nvSpPr>
        <p:spPr/>
        <p:txBody>
          <a:bodyPr/>
          <a:lstStyle/>
          <a:p>
            <a:pPr marL="609585" indent="-609585">
              <a:buFont typeface="+mj-lt"/>
              <a:buAutoNum type="arabicPeriod"/>
            </a:pPr>
            <a:r>
              <a:rPr lang="en-US" dirty="0">
                <a:latin typeface="+mj-lt"/>
              </a:rPr>
              <a:t>More coverage for lower costs</a:t>
            </a:r>
          </a:p>
          <a:p>
            <a:pPr marL="1142971" lvl="1" indent="-609585"/>
            <a:r>
              <a:rPr lang="en-US" dirty="0">
                <a:latin typeface="+mj-lt"/>
              </a:rPr>
              <a:t>2G has longer range than 3G</a:t>
            </a:r>
          </a:p>
          <a:p>
            <a:pPr marL="609585" indent="-609585">
              <a:buFont typeface="+mj-lt"/>
              <a:buAutoNum type="arabicPeriod"/>
            </a:pPr>
            <a:r>
              <a:rPr lang="en-US" dirty="0">
                <a:latin typeface="+mj-lt"/>
              </a:rPr>
              <a:t>It fills the legacy niche</a:t>
            </a:r>
          </a:p>
          <a:p>
            <a:pPr lvl="1"/>
            <a:r>
              <a:rPr lang="en-US" dirty="0">
                <a:latin typeface="+mj-lt"/>
              </a:rPr>
              <a:t>High performance HW includes fallbacks</a:t>
            </a:r>
          </a:p>
          <a:p>
            <a:pPr lvl="2"/>
            <a:r>
              <a:rPr lang="en-US" dirty="0">
                <a:latin typeface="+mj-lt"/>
              </a:rPr>
              <a:t>2G/3G radios, then 2G/3G/4G radios, now 2G/3G/4G/5G radios</a:t>
            </a:r>
          </a:p>
          <a:p>
            <a:pPr lvl="2"/>
            <a:r>
              <a:rPr lang="en-US" dirty="0">
                <a:latin typeface="+mj-lt"/>
              </a:rPr>
              <a:t>Consider the iPhone 13 Pro (2021)</a:t>
            </a:r>
          </a:p>
        </p:txBody>
      </p:sp>
      <p:sp>
        <p:nvSpPr>
          <p:cNvPr id="4" name="Slide Number Placeholder 3">
            <a:extLst>
              <a:ext uri="{FF2B5EF4-FFF2-40B4-BE49-F238E27FC236}">
                <a16:creationId xmlns:a16="http://schemas.microsoft.com/office/drawing/2014/main" id="{7561EB85-3045-DE40-B0CF-87931ECA2413}"/>
              </a:ext>
            </a:extLst>
          </p:cNvPr>
          <p:cNvSpPr>
            <a:spLocks noGrp="1"/>
          </p:cNvSpPr>
          <p:nvPr>
            <p:ph type="sldNum" sz="quarter" idx="12"/>
          </p:nvPr>
        </p:nvSpPr>
        <p:spPr/>
        <p:txBody>
          <a:bodyPr/>
          <a:lstStyle/>
          <a:p>
            <a:pPr algn="r"/>
            <a:fld id="{434A358D-2637-E146-A3BD-05BD470B507B}" type="slidenum">
              <a:rPr lang="en-US" smtClean="0"/>
              <a:pPr algn="r"/>
              <a:t>85</a:t>
            </a:fld>
            <a:endParaRPr lang="en-US" dirty="0"/>
          </a:p>
        </p:txBody>
      </p:sp>
      <p:pic>
        <p:nvPicPr>
          <p:cNvPr id="5" name="Picture 4">
            <a:extLst>
              <a:ext uri="{FF2B5EF4-FFF2-40B4-BE49-F238E27FC236}">
                <a16:creationId xmlns:a16="http://schemas.microsoft.com/office/drawing/2014/main" id="{9EF4C153-24ED-FF4F-93BB-C092931A08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8126" y="4079481"/>
            <a:ext cx="5180597" cy="2276869"/>
          </a:xfrm>
          <a:prstGeom prst="rect">
            <a:avLst/>
          </a:prstGeom>
          <a:ln>
            <a:solidFill>
              <a:schemeClr val="tx1"/>
            </a:solidFill>
          </a:ln>
        </p:spPr>
      </p:pic>
    </p:spTree>
    <p:extLst>
      <p:ext uri="{BB962C8B-B14F-4D97-AF65-F5344CB8AC3E}">
        <p14:creationId xmlns:p14="http://schemas.microsoft.com/office/powerpoint/2010/main" val="154650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9B91-95ED-8F40-9A93-4F3279286D55}"/>
              </a:ext>
            </a:extLst>
          </p:cNvPr>
          <p:cNvSpPr>
            <a:spLocks noGrp="1"/>
          </p:cNvSpPr>
          <p:nvPr>
            <p:ph type="title"/>
          </p:nvPr>
        </p:nvSpPr>
        <p:spPr/>
        <p:txBody>
          <a:bodyPr/>
          <a:lstStyle/>
          <a:p>
            <a:r>
              <a:rPr lang="en-US" dirty="0"/>
              <a:t>But energy per transaction is complex</a:t>
            </a:r>
          </a:p>
        </p:txBody>
      </p:sp>
      <p:sp>
        <p:nvSpPr>
          <p:cNvPr id="3" name="Content Placeholder 2">
            <a:extLst>
              <a:ext uri="{FF2B5EF4-FFF2-40B4-BE49-F238E27FC236}">
                <a16:creationId xmlns:a16="http://schemas.microsoft.com/office/drawing/2014/main" id="{6C768114-F3B7-9147-AB60-321548701F5F}"/>
              </a:ext>
            </a:extLst>
          </p:cNvPr>
          <p:cNvSpPr>
            <a:spLocks noGrp="1"/>
          </p:cNvSpPr>
          <p:nvPr>
            <p:ph idx="1"/>
          </p:nvPr>
        </p:nvSpPr>
        <p:spPr/>
        <p:txBody>
          <a:bodyPr/>
          <a:lstStyle/>
          <a:p>
            <a:r>
              <a:rPr lang="en-US" dirty="0"/>
              <a:t>Radios, cellular protocols, and cellular providers have state machines</a:t>
            </a:r>
          </a:p>
          <a:p>
            <a:pPr lvl="1"/>
            <a:r>
              <a:rPr lang="en-US" dirty="0"/>
              <a:t>Hard to predict </a:t>
            </a:r>
            <a:r>
              <a:rPr lang="en-US" i="1" dirty="0"/>
              <a:t>a priori</a:t>
            </a:r>
            <a:r>
              <a:rPr lang="en-US" dirty="0"/>
              <a:t> and globally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97E22BCA-C0AA-0145-A285-EF88078364A1}"/>
              </a:ext>
            </a:extLst>
          </p:cNvPr>
          <p:cNvSpPr>
            <a:spLocks noGrp="1"/>
          </p:cNvSpPr>
          <p:nvPr>
            <p:ph type="sldNum" sz="quarter" idx="12"/>
          </p:nvPr>
        </p:nvSpPr>
        <p:spPr/>
        <p:txBody>
          <a:bodyPr/>
          <a:lstStyle/>
          <a:p>
            <a:pPr algn="r"/>
            <a:fld id="{434A358D-2637-E146-A3BD-05BD470B507B}" type="slidenum">
              <a:rPr lang="en-US" smtClean="0"/>
              <a:pPr algn="r"/>
              <a:t>86</a:t>
            </a:fld>
            <a:endParaRPr lang="en-US" dirty="0"/>
          </a:p>
        </p:txBody>
      </p:sp>
      <p:pic>
        <p:nvPicPr>
          <p:cNvPr id="5" name="Picture 4">
            <a:extLst>
              <a:ext uri="{FF2B5EF4-FFF2-40B4-BE49-F238E27FC236}">
                <a16:creationId xmlns:a16="http://schemas.microsoft.com/office/drawing/2014/main" id="{E8BD4AA5-B0E9-8C4B-8D85-491B63339DBF}"/>
              </a:ext>
            </a:extLst>
          </p:cNvPr>
          <p:cNvPicPr>
            <a:picLocks noChangeAspect="1"/>
          </p:cNvPicPr>
          <p:nvPr/>
        </p:nvPicPr>
        <p:blipFill>
          <a:blip r:embed="rId2"/>
          <a:stretch>
            <a:fillRect/>
          </a:stretch>
        </p:blipFill>
        <p:spPr>
          <a:xfrm>
            <a:off x="944137" y="2761533"/>
            <a:ext cx="10668000" cy="3274711"/>
          </a:xfrm>
          <a:prstGeom prst="rect">
            <a:avLst/>
          </a:prstGeom>
          <a:ln>
            <a:solidFill>
              <a:schemeClr val="tx1"/>
            </a:solidFill>
          </a:ln>
        </p:spPr>
      </p:pic>
      <p:sp>
        <p:nvSpPr>
          <p:cNvPr id="6" name="TextBox 5">
            <a:extLst>
              <a:ext uri="{FF2B5EF4-FFF2-40B4-BE49-F238E27FC236}">
                <a16:creationId xmlns:a16="http://schemas.microsoft.com/office/drawing/2014/main" id="{F12CD1E1-BA66-DA43-A810-2BC615C9F151}"/>
              </a:ext>
            </a:extLst>
          </p:cNvPr>
          <p:cNvSpPr txBox="1"/>
          <p:nvPr/>
        </p:nvSpPr>
        <p:spPr>
          <a:xfrm>
            <a:off x="2847278" y="6043961"/>
            <a:ext cx="886172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Characterizing radio resource allocation for 3G networks; Feng Qian,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Zhaoguang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Wang, Alexandre Gerber,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Zhuoqing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Morley Mao,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Subhabrata</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Sen, Oliver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Spatscheck</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SIGCOMM’10</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282094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42358-001B-472A-B9AC-F6E2DECFB8BC}"/>
              </a:ext>
            </a:extLst>
          </p:cNvPr>
          <p:cNvSpPr>
            <a:spLocks noGrp="1"/>
          </p:cNvSpPr>
          <p:nvPr>
            <p:ph type="title"/>
          </p:nvPr>
        </p:nvSpPr>
        <p:spPr/>
        <p:txBody>
          <a:bodyPr/>
          <a:lstStyle/>
          <a:p>
            <a:r>
              <a:rPr lang="en-US" dirty="0"/>
              <a:t>Additional low-end categories for IoT</a:t>
            </a:r>
          </a:p>
        </p:txBody>
      </p:sp>
      <p:sp>
        <p:nvSpPr>
          <p:cNvPr id="3" name="Content Placeholder 2">
            <a:extLst>
              <a:ext uri="{FF2B5EF4-FFF2-40B4-BE49-F238E27FC236}">
                <a16:creationId xmlns:a16="http://schemas.microsoft.com/office/drawing/2014/main" id="{41836067-0AC8-496B-BB59-13300D0B42A3}"/>
              </a:ext>
            </a:extLst>
          </p:cNvPr>
          <p:cNvSpPr>
            <a:spLocks noGrp="1"/>
          </p:cNvSpPr>
          <p:nvPr>
            <p:ph idx="1"/>
          </p:nvPr>
        </p:nvSpPr>
        <p:spPr/>
        <p:txBody>
          <a:bodyPr>
            <a:normAutofit fontScale="92500" lnSpcReduction="10000"/>
          </a:bodyPr>
          <a:lstStyle/>
          <a:p>
            <a:r>
              <a:rPr lang="en-US" dirty="0"/>
              <a:t>LTE Cat 0</a:t>
            </a:r>
          </a:p>
          <a:p>
            <a:pPr lvl="1"/>
            <a:r>
              <a:rPr lang="en-US" dirty="0"/>
              <a:t>Traditional LTE, but focused on the really low end</a:t>
            </a:r>
          </a:p>
          <a:p>
            <a:pPr lvl="1"/>
            <a:endParaRPr lang="en-US" dirty="0"/>
          </a:p>
          <a:p>
            <a:r>
              <a:rPr lang="en-US" dirty="0"/>
              <a:t>LTE-M (LTE Cat M1)</a:t>
            </a:r>
          </a:p>
          <a:p>
            <a:pPr lvl="1"/>
            <a:r>
              <a:rPr lang="en-US" dirty="0"/>
              <a:t>375 kbps uplink, 300 kbps downlink (for the actually implemented mode)</a:t>
            </a:r>
          </a:p>
          <a:p>
            <a:pPr lvl="1"/>
            <a:r>
              <a:rPr lang="en-US" dirty="0"/>
              <a:t>Reduced power and maximum bandwidth</a:t>
            </a:r>
          </a:p>
          <a:p>
            <a:pPr lvl="1"/>
            <a:r>
              <a:rPr lang="en-US" dirty="0"/>
              <a:t>Increased range</a:t>
            </a:r>
          </a:p>
          <a:p>
            <a:pPr lvl="1"/>
            <a:endParaRPr lang="en-US" dirty="0"/>
          </a:p>
          <a:p>
            <a:r>
              <a:rPr lang="en-US" dirty="0"/>
              <a:t>NB-IoT (LTE Cat NB1)</a:t>
            </a:r>
          </a:p>
          <a:p>
            <a:pPr lvl="1"/>
            <a:r>
              <a:rPr lang="en-US" dirty="0"/>
              <a:t>65 kbps uplink, 26 kbps downlink</a:t>
            </a:r>
          </a:p>
          <a:p>
            <a:pPr lvl="1"/>
            <a:r>
              <a:rPr lang="en-US" dirty="0"/>
              <a:t>Reduced power and greatly reduced bandwidth</a:t>
            </a:r>
          </a:p>
          <a:p>
            <a:pPr lvl="1"/>
            <a:r>
              <a:rPr lang="en-US" dirty="0"/>
              <a:t>Greatly increased range</a:t>
            </a:r>
          </a:p>
        </p:txBody>
      </p:sp>
      <p:sp>
        <p:nvSpPr>
          <p:cNvPr id="4" name="Slide Number Placeholder 3">
            <a:extLst>
              <a:ext uri="{FF2B5EF4-FFF2-40B4-BE49-F238E27FC236}">
                <a16:creationId xmlns:a16="http://schemas.microsoft.com/office/drawing/2014/main" id="{DFE1DA52-9599-41FC-9271-C80BB5C1948E}"/>
              </a:ext>
            </a:extLst>
          </p:cNvPr>
          <p:cNvSpPr>
            <a:spLocks noGrp="1"/>
          </p:cNvSpPr>
          <p:nvPr>
            <p:ph type="sldNum" sz="quarter" idx="12"/>
          </p:nvPr>
        </p:nvSpPr>
        <p:spPr/>
        <p:txBody>
          <a:bodyPr/>
          <a:lstStyle/>
          <a:p>
            <a:fld id="{0778C724-3839-4D76-A707-B4C23905D055}" type="slidenum">
              <a:rPr lang="en-US" smtClean="0"/>
              <a:t>87</a:t>
            </a:fld>
            <a:endParaRPr lang="en-US"/>
          </a:p>
        </p:txBody>
      </p:sp>
    </p:spTree>
    <p:extLst>
      <p:ext uri="{BB962C8B-B14F-4D97-AF65-F5344CB8AC3E}">
        <p14:creationId xmlns:p14="http://schemas.microsoft.com/office/powerpoint/2010/main" val="3292904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A403-3759-4344-82CB-999F989BD5C8}"/>
              </a:ext>
            </a:extLst>
          </p:cNvPr>
          <p:cNvSpPr>
            <a:spLocks noGrp="1"/>
          </p:cNvSpPr>
          <p:nvPr>
            <p:ph type="title"/>
          </p:nvPr>
        </p:nvSpPr>
        <p:spPr/>
        <p:txBody>
          <a:bodyPr/>
          <a:lstStyle/>
          <a:p>
            <a:r>
              <a:rPr lang="en-US" dirty="0"/>
              <a:t>Why do we need “special categories” for IoT on cell?</a:t>
            </a:r>
          </a:p>
        </p:txBody>
      </p:sp>
      <p:sp>
        <p:nvSpPr>
          <p:cNvPr id="3" name="Content Placeholder 2">
            <a:extLst>
              <a:ext uri="{FF2B5EF4-FFF2-40B4-BE49-F238E27FC236}">
                <a16:creationId xmlns:a16="http://schemas.microsoft.com/office/drawing/2014/main" id="{EAC4572C-3E22-1F46-9B0E-02DFC0D0354B}"/>
              </a:ext>
            </a:extLst>
          </p:cNvPr>
          <p:cNvSpPr>
            <a:spLocks noGrp="1"/>
          </p:cNvSpPr>
          <p:nvPr>
            <p:ph idx="1"/>
          </p:nvPr>
        </p:nvSpPr>
        <p:spPr/>
        <p:txBody>
          <a:bodyPr/>
          <a:lstStyle/>
          <a:p>
            <a:r>
              <a:rPr lang="en-US" dirty="0">
                <a:latin typeface="+mj-lt"/>
              </a:rPr>
              <a:t>Pragmatic for the end device</a:t>
            </a:r>
          </a:p>
          <a:p>
            <a:pPr lvl="1"/>
            <a:r>
              <a:rPr lang="en-US" dirty="0">
                <a:latin typeface="+mj-lt"/>
              </a:rPr>
              <a:t>Lower power</a:t>
            </a:r>
          </a:p>
          <a:p>
            <a:pPr lvl="1"/>
            <a:r>
              <a:rPr lang="en-US" dirty="0">
                <a:latin typeface="+mj-lt"/>
              </a:rPr>
              <a:t>Allow for long-off periods</a:t>
            </a:r>
          </a:p>
          <a:p>
            <a:pPr lvl="1"/>
            <a:endParaRPr lang="en-US" dirty="0">
              <a:latin typeface="+mj-lt"/>
            </a:endParaRPr>
          </a:p>
          <a:p>
            <a:r>
              <a:rPr lang="en-US" dirty="0">
                <a:latin typeface="+mj-lt"/>
              </a:rPr>
              <a:t>Pragmatic for network operators</a:t>
            </a:r>
          </a:p>
          <a:p>
            <a:pPr lvl="1"/>
            <a:r>
              <a:rPr lang="en-US" i="1" dirty="0">
                <a:latin typeface="+mj-lt"/>
              </a:rPr>
              <a:t>Allows for scale– </a:t>
            </a:r>
            <a:r>
              <a:rPr lang="en-US" dirty="0">
                <a:latin typeface="+mj-lt"/>
              </a:rPr>
              <a:t>network no longer needs to assume that devices could always be on in each cell</a:t>
            </a:r>
            <a:endParaRPr lang="en-US" i="1" dirty="0">
              <a:latin typeface="+mj-lt"/>
            </a:endParaRPr>
          </a:p>
        </p:txBody>
      </p:sp>
      <p:sp>
        <p:nvSpPr>
          <p:cNvPr id="4" name="Slide Number Placeholder 3">
            <a:extLst>
              <a:ext uri="{FF2B5EF4-FFF2-40B4-BE49-F238E27FC236}">
                <a16:creationId xmlns:a16="http://schemas.microsoft.com/office/drawing/2014/main" id="{824890C6-C86A-4149-9238-40C5A53B1A1F}"/>
              </a:ext>
            </a:extLst>
          </p:cNvPr>
          <p:cNvSpPr>
            <a:spLocks noGrp="1"/>
          </p:cNvSpPr>
          <p:nvPr>
            <p:ph type="sldNum" sz="quarter" idx="12"/>
          </p:nvPr>
        </p:nvSpPr>
        <p:spPr/>
        <p:txBody>
          <a:bodyPr/>
          <a:lstStyle/>
          <a:p>
            <a:pPr algn="r"/>
            <a:fld id="{434A358D-2637-E146-A3BD-05BD470B507B}" type="slidenum">
              <a:rPr lang="en-US" smtClean="0"/>
              <a:pPr algn="r"/>
              <a:t>88</a:t>
            </a:fld>
            <a:endParaRPr lang="en-US" dirty="0"/>
          </a:p>
        </p:txBody>
      </p:sp>
    </p:spTree>
    <p:extLst>
      <p:ext uri="{BB962C8B-B14F-4D97-AF65-F5344CB8AC3E}">
        <p14:creationId xmlns:p14="http://schemas.microsoft.com/office/powerpoint/2010/main" val="1290327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BC4A-DE49-4BBC-A9A0-84C9A783A2E5}"/>
              </a:ext>
            </a:extLst>
          </p:cNvPr>
          <p:cNvSpPr>
            <a:spLocks noGrp="1"/>
          </p:cNvSpPr>
          <p:nvPr>
            <p:ph type="title"/>
          </p:nvPr>
        </p:nvSpPr>
        <p:spPr/>
        <p:txBody>
          <a:bodyPr/>
          <a:lstStyle/>
          <a:p>
            <a:r>
              <a:rPr lang="en-US" dirty="0"/>
              <a:t>LTE-M and NB-IoT were developed in parallel</a:t>
            </a:r>
          </a:p>
        </p:txBody>
      </p:sp>
      <p:sp>
        <p:nvSpPr>
          <p:cNvPr id="4" name="Slide Number Placeholder 3">
            <a:extLst>
              <a:ext uri="{FF2B5EF4-FFF2-40B4-BE49-F238E27FC236}">
                <a16:creationId xmlns:a16="http://schemas.microsoft.com/office/drawing/2014/main" id="{C5ABBC5D-ED46-4160-920C-20A7EDFB3F00}"/>
              </a:ext>
            </a:extLst>
          </p:cNvPr>
          <p:cNvSpPr>
            <a:spLocks noGrp="1"/>
          </p:cNvSpPr>
          <p:nvPr>
            <p:ph type="sldNum" sz="quarter" idx="12"/>
          </p:nvPr>
        </p:nvSpPr>
        <p:spPr/>
        <p:txBody>
          <a:bodyPr/>
          <a:lstStyle/>
          <a:p>
            <a:fld id="{0778C724-3839-4D76-A707-B4C23905D055}" type="slidenum">
              <a:rPr lang="en-US" smtClean="0"/>
              <a:t>89</a:t>
            </a:fld>
            <a:endParaRPr lang="en-US"/>
          </a:p>
        </p:txBody>
      </p:sp>
      <p:pic>
        <p:nvPicPr>
          <p:cNvPr id="6" name="Picture 5">
            <a:extLst>
              <a:ext uri="{FF2B5EF4-FFF2-40B4-BE49-F238E27FC236}">
                <a16:creationId xmlns:a16="http://schemas.microsoft.com/office/drawing/2014/main" id="{2CA257CD-FFB0-449A-9D46-740D27126CF9}"/>
              </a:ext>
            </a:extLst>
          </p:cNvPr>
          <p:cNvPicPr>
            <a:picLocks noChangeAspect="1"/>
          </p:cNvPicPr>
          <p:nvPr/>
        </p:nvPicPr>
        <p:blipFill>
          <a:blip r:embed="rId2"/>
          <a:stretch>
            <a:fillRect/>
          </a:stretch>
        </p:blipFill>
        <p:spPr>
          <a:xfrm>
            <a:off x="1171800" y="1495137"/>
            <a:ext cx="9986947" cy="4940300"/>
          </a:xfrm>
          <a:prstGeom prst="rect">
            <a:avLst/>
          </a:prstGeom>
        </p:spPr>
      </p:pic>
    </p:spTree>
    <p:extLst>
      <p:ext uri="{BB962C8B-B14F-4D97-AF65-F5344CB8AC3E}">
        <p14:creationId xmlns:p14="http://schemas.microsoft.com/office/powerpoint/2010/main" val="266787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3662453"/>
          </a:xfrm>
        </p:spPr>
        <p:txBody>
          <a:bodyPr>
            <a:normAutofit/>
          </a:bodyPr>
          <a:lstStyle/>
          <a:p>
            <a:r>
              <a:rPr lang="en-US" dirty="0">
                <a:latin typeface="+mj-lt"/>
              </a:rPr>
              <a:t>1985 – US FCC rules ISM band for unlicensed use</a:t>
            </a:r>
          </a:p>
          <a:p>
            <a:r>
              <a:rPr lang="en-US" dirty="0">
                <a:latin typeface="+mj-lt"/>
              </a:rPr>
              <a:t>1990s – </a:t>
            </a:r>
            <a:r>
              <a:rPr lang="en-US" dirty="0" err="1">
                <a:latin typeface="+mj-lt"/>
              </a:rPr>
              <a:t>WaveLAN</a:t>
            </a:r>
            <a:r>
              <a:rPr lang="en-US" dirty="0">
                <a:latin typeface="+mj-lt"/>
              </a:rPr>
              <a:t> (NCR Corporation, Netherlands)</a:t>
            </a:r>
          </a:p>
          <a:p>
            <a:pPr lvl="1"/>
            <a:r>
              <a:rPr lang="en-US" sz="2800" dirty="0">
                <a:latin typeface="+mj-lt"/>
              </a:rPr>
              <a:t>Wireless ethernet for cashier systems</a:t>
            </a:r>
          </a:p>
          <a:p>
            <a:r>
              <a:rPr lang="en-US" dirty="0">
                <a:latin typeface="+mj-lt"/>
              </a:rPr>
              <a:t>1997 – 802.11 specification</a:t>
            </a:r>
          </a:p>
          <a:p>
            <a:r>
              <a:rPr lang="en-US" dirty="0">
                <a:latin typeface="+mj-lt"/>
              </a:rPr>
              <a:t>1999 – 802.11b and 802.11a amendments</a:t>
            </a:r>
          </a:p>
          <a:p>
            <a:r>
              <a:rPr lang="en-US" dirty="0">
                <a:latin typeface="+mj-lt"/>
              </a:rPr>
              <a:t>1999 – </a:t>
            </a:r>
            <a:r>
              <a:rPr lang="en-US" dirty="0" err="1">
                <a:latin typeface="+mj-lt"/>
              </a:rPr>
              <a:t>WiFi</a:t>
            </a:r>
            <a:r>
              <a:rPr lang="en-US" dirty="0">
                <a:latin typeface="+mj-lt"/>
              </a:rPr>
              <a:t> Alliance formed for certification of devices</a:t>
            </a:r>
          </a:p>
          <a:p>
            <a:r>
              <a:rPr lang="en-US" dirty="0">
                <a:latin typeface="+mj-lt"/>
              </a:rPr>
              <a:t>1999 – Apple iBook is the first consumer </a:t>
            </a:r>
            <a:r>
              <a:rPr lang="en-US" dirty="0" err="1">
                <a:latin typeface="+mj-lt"/>
              </a:rPr>
              <a:t>WiFi</a:t>
            </a:r>
            <a:r>
              <a:rPr lang="en-US" dirty="0">
                <a:latin typeface="+mj-lt"/>
              </a:rPr>
              <a:t> product</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9</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mn-lt"/>
              </a:rPr>
              <a:t>WiFi</a:t>
            </a:r>
            <a:r>
              <a:rPr lang="en-US" dirty="0">
                <a:latin typeface="+mn-lt"/>
              </a:rPr>
              <a:t> standard timeline</a:t>
            </a:r>
          </a:p>
        </p:txBody>
      </p:sp>
      <p:pic>
        <p:nvPicPr>
          <p:cNvPr id="8" name="Picture 4">
            <a:extLst>
              <a:ext uri="{FF2B5EF4-FFF2-40B4-BE49-F238E27FC236}">
                <a16:creationId xmlns:a16="http://schemas.microsoft.com/office/drawing/2014/main" id="{83652343-6187-EBF4-C6D5-6D4F8C9495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53" t="5396" r="8911" b="5586"/>
          <a:stretch/>
        </p:blipFill>
        <p:spPr bwMode="auto">
          <a:xfrm>
            <a:off x="9935465" y="3185735"/>
            <a:ext cx="1526029" cy="1136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97F9F21-B652-14AE-56FD-B2D65B4CC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5196" y="933091"/>
            <a:ext cx="1569094" cy="18056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5"/>
          <a:stretch>
            <a:fillRect/>
          </a:stretch>
        </p:blipFill>
        <p:spPr>
          <a:xfrm>
            <a:off x="9645099" y="4530834"/>
            <a:ext cx="2106759" cy="1762016"/>
          </a:xfrm>
          <a:prstGeom prst="rect">
            <a:avLst/>
          </a:prstGeom>
        </p:spPr>
      </p:pic>
      <p:sp>
        <p:nvSpPr>
          <p:cNvPr id="2" name="Footer Placeholder 1">
            <a:extLst>
              <a:ext uri="{FF2B5EF4-FFF2-40B4-BE49-F238E27FC236}">
                <a16:creationId xmlns:a16="http://schemas.microsoft.com/office/drawing/2014/main" id="{6FBC6BF7-C41A-3FA1-5BB3-32BCB2E8B66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38625168"/>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6768ADB-5C00-4A51-8CF8-A88357E81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413" y="1076493"/>
            <a:ext cx="6236799" cy="27441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3BFEB-DC40-4778-8575-44CAA371B463}"/>
              </a:ext>
            </a:extLst>
          </p:cNvPr>
          <p:cNvSpPr>
            <a:spLocks noGrp="1"/>
          </p:cNvSpPr>
          <p:nvPr>
            <p:ph type="title"/>
          </p:nvPr>
        </p:nvSpPr>
        <p:spPr/>
        <p:txBody>
          <a:bodyPr/>
          <a:lstStyle/>
          <a:p>
            <a:r>
              <a:rPr lang="en-US" dirty="0"/>
              <a:t>LTE-M and NB-IoT downlink and uplink</a:t>
            </a:r>
          </a:p>
        </p:txBody>
      </p:sp>
      <p:sp>
        <p:nvSpPr>
          <p:cNvPr id="3" name="Content Placeholder 2">
            <a:extLst>
              <a:ext uri="{FF2B5EF4-FFF2-40B4-BE49-F238E27FC236}">
                <a16:creationId xmlns:a16="http://schemas.microsoft.com/office/drawing/2014/main" id="{E1C76DAB-5946-4F28-BE19-0CD3937537D8}"/>
              </a:ext>
            </a:extLst>
          </p:cNvPr>
          <p:cNvSpPr>
            <a:spLocks noGrp="1"/>
          </p:cNvSpPr>
          <p:nvPr>
            <p:ph idx="1"/>
          </p:nvPr>
        </p:nvSpPr>
        <p:spPr>
          <a:xfrm>
            <a:off x="607595" y="3747493"/>
            <a:ext cx="10972800" cy="2424708"/>
          </a:xfrm>
        </p:spPr>
        <p:txBody>
          <a:bodyPr>
            <a:normAutofit fontScale="92500" lnSpcReduction="10000"/>
          </a:bodyPr>
          <a:lstStyle/>
          <a:p>
            <a:r>
              <a:rPr lang="en-US" dirty="0">
                <a:latin typeface="+mj-lt"/>
              </a:rPr>
              <a:t>OFDMA downlink</a:t>
            </a:r>
          </a:p>
          <a:p>
            <a:pPr lvl="1"/>
            <a:r>
              <a:rPr lang="en-US" dirty="0">
                <a:latin typeface="+mj-lt"/>
              </a:rPr>
              <a:t>Put the more complicated hardware in the cell tower [simple FFT demodulator]</a:t>
            </a:r>
          </a:p>
          <a:p>
            <a:endParaRPr lang="en-US" dirty="0">
              <a:latin typeface="+mj-lt"/>
            </a:endParaRPr>
          </a:p>
          <a:p>
            <a:r>
              <a:rPr lang="en-US" dirty="0">
                <a:latin typeface="+mj-lt"/>
              </a:rPr>
              <a:t>SC-FDMA (single carrier FDMA) uplink</a:t>
            </a:r>
          </a:p>
          <a:p>
            <a:pPr lvl="1"/>
            <a:r>
              <a:rPr lang="en-US" dirty="0">
                <a:latin typeface="+mj-lt"/>
              </a:rPr>
              <a:t>Blocks of subchannels combined into one signal</a:t>
            </a:r>
          </a:p>
          <a:p>
            <a:pPr lvl="1"/>
            <a:r>
              <a:rPr lang="en-US" dirty="0">
                <a:latin typeface="+mj-lt"/>
              </a:rPr>
              <a:t>Similar concept, but simpler for end devices to implement</a:t>
            </a:r>
          </a:p>
        </p:txBody>
      </p:sp>
      <p:sp>
        <p:nvSpPr>
          <p:cNvPr id="4" name="Slide Number Placeholder 3">
            <a:extLst>
              <a:ext uri="{FF2B5EF4-FFF2-40B4-BE49-F238E27FC236}">
                <a16:creationId xmlns:a16="http://schemas.microsoft.com/office/drawing/2014/main" id="{51875A3F-2A22-40DB-9119-74662D0ACCA5}"/>
              </a:ext>
            </a:extLst>
          </p:cNvPr>
          <p:cNvSpPr>
            <a:spLocks noGrp="1"/>
          </p:cNvSpPr>
          <p:nvPr>
            <p:ph type="sldNum" sz="quarter" idx="12"/>
          </p:nvPr>
        </p:nvSpPr>
        <p:spPr/>
        <p:txBody>
          <a:bodyPr/>
          <a:lstStyle/>
          <a:p>
            <a:fld id="{0778C724-3839-4D76-A707-B4C23905D055}" type="slidenum">
              <a:rPr lang="en-US" smtClean="0"/>
              <a:t>90</a:t>
            </a:fld>
            <a:endParaRPr lang="en-US"/>
          </a:p>
        </p:txBody>
      </p:sp>
    </p:spTree>
    <p:extLst>
      <p:ext uri="{BB962C8B-B14F-4D97-AF65-F5344CB8AC3E}">
        <p14:creationId xmlns:p14="http://schemas.microsoft.com/office/powerpoint/2010/main" val="1134040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03B6-B522-49B1-B3A3-159CF82ED1B1}"/>
              </a:ext>
            </a:extLst>
          </p:cNvPr>
          <p:cNvSpPr>
            <a:spLocks noGrp="1"/>
          </p:cNvSpPr>
          <p:nvPr>
            <p:ph type="title"/>
          </p:nvPr>
        </p:nvSpPr>
        <p:spPr/>
        <p:txBody>
          <a:bodyPr/>
          <a:lstStyle/>
          <a:p>
            <a:r>
              <a:rPr lang="en-US" dirty="0"/>
              <a:t>LTE resource allocation</a:t>
            </a:r>
          </a:p>
        </p:txBody>
      </p:sp>
      <p:sp>
        <p:nvSpPr>
          <p:cNvPr id="3" name="Content Placeholder 2">
            <a:extLst>
              <a:ext uri="{FF2B5EF4-FFF2-40B4-BE49-F238E27FC236}">
                <a16:creationId xmlns:a16="http://schemas.microsoft.com/office/drawing/2014/main" id="{ADD3E1B5-6661-4325-8FBD-132CD1184363}"/>
              </a:ext>
            </a:extLst>
          </p:cNvPr>
          <p:cNvSpPr>
            <a:spLocks noGrp="1"/>
          </p:cNvSpPr>
          <p:nvPr>
            <p:ph idx="1"/>
          </p:nvPr>
        </p:nvSpPr>
        <p:spPr/>
        <p:txBody>
          <a:bodyPr>
            <a:normAutofit fontScale="92500" lnSpcReduction="20000"/>
          </a:bodyPr>
          <a:lstStyle/>
          <a:p>
            <a:r>
              <a:rPr lang="en-US" dirty="0">
                <a:latin typeface="+mj-lt"/>
              </a:rPr>
              <a:t>Cellular uses OFDMA to schedule</a:t>
            </a:r>
          </a:p>
          <a:p>
            <a:pPr lvl="1"/>
            <a:r>
              <a:rPr lang="en-US" dirty="0">
                <a:latin typeface="+mj-lt"/>
              </a:rPr>
              <a:t>Time + Frequency -&gt; “2D Scheduling”</a:t>
            </a:r>
          </a:p>
          <a:p>
            <a:pPr lvl="1"/>
            <a:endParaRPr lang="en-US" dirty="0">
              <a:latin typeface="+mj-lt"/>
            </a:endParaRPr>
          </a:p>
          <a:p>
            <a:r>
              <a:rPr lang="en-US" dirty="0">
                <a:latin typeface="+mj-lt"/>
              </a:rPr>
              <a:t>Cellular uses single channels up to 20 MHz</a:t>
            </a:r>
          </a:p>
          <a:p>
            <a:pPr lvl="1"/>
            <a:r>
              <a:rPr lang="en-US" dirty="0">
                <a:latin typeface="+mj-lt"/>
              </a:rPr>
              <a:t>Further divides these into 100 Resource Blocks</a:t>
            </a:r>
          </a:p>
          <a:p>
            <a:pPr lvl="1"/>
            <a:endParaRPr lang="en-US" dirty="0">
              <a:latin typeface="+mj-lt"/>
            </a:endParaRPr>
          </a:p>
          <a:p>
            <a:r>
              <a:rPr lang="en-US" dirty="0">
                <a:latin typeface="+mj-lt"/>
              </a:rPr>
              <a:t>Resource Block</a:t>
            </a:r>
          </a:p>
          <a:p>
            <a:pPr lvl="1"/>
            <a:r>
              <a:rPr lang="en-US" dirty="0">
                <a:latin typeface="+mj-lt"/>
              </a:rPr>
              <a:t>12 subcarriers for OFDM in frequency (15 kHz each)</a:t>
            </a:r>
          </a:p>
          <a:p>
            <a:pPr lvl="1"/>
            <a:r>
              <a:rPr lang="en-US" dirty="0">
                <a:latin typeface="+mj-lt"/>
              </a:rPr>
              <a:t>7 symbols in time (0.5 </a:t>
            </a:r>
            <a:r>
              <a:rPr lang="en-US" dirty="0" err="1">
                <a:latin typeface="+mj-lt"/>
              </a:rPr>
              <a:t>ms</a:t>
            </a:r>
            <a:r>
              <a:rPr lang="en-US" dirty="0">
                <a:latin typeface="+mj-lt"/>
              </a:rPr>
              <a:t>)</a:t>
            </a:r>
          </a:p>
          <a:p>
            <a:pPr lvl="2"/>
            <a:endParaRPr lang="en-US" dirty="0">
              <a:latin typeface="+mj-lt"/>
            </a:endParaRPr>
          </a:p>
          <a:p>
            <a:r>
              <a:rPr lang="en-US" dirty="0">
                <a:latin typeface="+mj-lt"/>
              </a:rPr>
              <a:t>Devices are allocated frequency and time based on what they are sending</a:t>
            </a:r>
          </a:p>
          <a:p>
            <a:pPr lvl="1"/>
            <a:r>
              <a:rPr lang="en-US" dirty="0">
                <a:latin typeface="+mj-lt"/>
              </a:rPr>
              <a:t>Allocated in units of Resource Blocks</a:t>
            </a:r>
          </a:p>
        </p:txBody>
      </p:sp>
      <p:sp>
        <p:nvSpPr>
          <p:cNvPr id="4" name="Slide Number Placeholder 3">
            <a:extLst>
              <a:ext uri="{FF2B5EF4-FFF2-40B4-BE49-F238E27FC236}">
                <a16:creationId xmlns:a16="http://schemas.microsoft.com/office/drawing/2014/main" id="{C80AE8BB-4EAB-467D-B375-DAEF55FA192D}"/>
              </a:ext>
            </a:extLst>
          </p:cNvPr>
          <p:cNvSpPr>
            <a:spLocks noGrp="1"/>
          </p:cNvSpPr>
          <p:nvPr>
            <p:ph type="sldNum" sz="quarter" idx="12"/>
          </p:nvPr>
        </p:nvSpPr>
        <p:spPr/>
        <p:txBody>
          <a:bodyPr/>
          <a:lstStyle/>
          <a:p>
            <a:fld id="{0778C724-3839-4D76-A707-B4C23905D055}" type="slidenum">
              <a:rPr lang="en-US" smtClean="0"/>
              <a:t>91</a:t>
            </a:fld>
            <a:endParaRPr lang="en-US"/>
          </a:p>
        </p:txBody>
      </p:sp>
      <p:pic>
        <p:nvPicPr>
          <p:cNvPr id="2050" name="Picture 2">
            <a:extLst>
              <a:ext uri="{FF2B5EF4-FFF2-40B4-BE49-F238E27FC236}">
                <a16:creationId xmlns:a16="http://schemas.microsoft.com/office/drawing/2014/main" id="{5B675891-9AC8-2B48-A612-A57B2FE1B5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050"/>
          <a:stretch/>
        </p:blipFill>
        <p:spPr bwMode="auto">
          <a:xfrm>
            <a:off x="7484647" y="337150"/>
            <a:ext cx="4095747" cy="30918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4AFE40F-A968-AF71-F32B-C48FDEA144E2}"/>
              </a:ext>
            </a:extLst>
          </p:cNvPr>
          <p:cNvSpPr/>
          <p:nvPr/>
        </p:nvSpPr>
        <p:spPr>
          <a:xfrm>
            <a:off x="9226322" y="2071012"/>
            <a:ext cx="368300" cy="3175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D8C35F-DDB6-F787-979C-C71BA8EF58E4}"/>
              </a:ext>
            </a:extLst>
          </p:cNvPr>
          <p:cNvSpPr txBox="1"/>
          <p:nvPr/>
        </p:nvSpPr>
        <p:spPr>
          <a:xfrm>
            <a:off x="9410472" y="3613150"/>
            <a:ext cx="2384630" cy="369332"/>
          </a:xfrm>
          <a:prstGeom prst="rect">
            <a:avLst/>
          </a:prstGeom>
          <a:noFill/>
          <a:ln>
            <a:solidFill>
              <a:schemeClr val="tx1"/>
            </a:solidFill>
          </a:ln>
        </p:spPr>
        <p:txBody>
          <a:bodyPr wrap="square" rtlCol="0">
            <a:spAutoFit/>
          </a:bodyPr>
          <a:lstStyle/>
          <a:p>
            <a:r>
              <a:rPr lang="en-US" dirty="0"/>
              <a:t>One “Resource Block”</a:t>
            </a:r>
          </a:p>
        </p:txBody>
      </p:sp>
      <p:cxnSp>
        <p:nvCxnSpPr>
          <p:cNvPr id="9" name="Straight Arrow Connector 8">
            <a:extLst>
              <a:ext uri="{FF2B5EF4-FFF2-40B4-BE49-F238E27FC236}">
                <a16:creationId xmlns:a16="http://schemas.microsoft.com/office/drawing/2014/main" id="{361C6B53-D788-38AE-445A-BC4C3BA9A2B9}"/>
              </a:ext>
            </a:extLst>
          </p:cNvPr>
          <p:cNvCxnSpPr>
            <a:stCxn id="7" idx="0"/>
          </p:cNvCxnSpPr>
          <p:nvPr/>
        </p:nvCxnSpPr>
        <p:spPr>
          <a:xfrm flipH="1" flipV="1">
            <a:off x="9594622" y="2388512"/>
            <a:ext cx="1008165" cy="122463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5358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99DD4-5C8B-4646-B1C5-C22435004311}"/>
              </a:ext>
            </a:extLst>
          </p:cNvPr>
          <p:cNvSpPr>
            <a:spLocks noGrp="1"/>
          </p:cNvSpPr>
          <p:nvPr>
            <p:ph type="title"/>
          </p:nvPr>
        </p:nvSpPr>
        <p:spPr/>
        <p:txBody>
          <a:bodyPr/>
          <a:lstStyle/>
          <a:p>
            <a:r>
              <a:rPr lang="en-US" dirty="0"/>
              <a:t>Resources used by LTE-M and NB-IoT</a:t>
            </a:r>
          </a:p>
        </p:txBody>
      </p:sp>
      <p:sp>
        <p:nvSpPr>
          <p:cNvPr id="3" name="Content Placeholder 2">
            <a:extLst>
              <a:ext uri="{FF2B5EF4-FFF2-40B4-BE49-F238E27FC236}">
                <a16:creationId xmlns:a16="http://schemas.microsoft.com/office/drawing/2014/main" id="{1135827E-F842-43B0-8BFB-785A46DDEC44}"/>
              </a:ext>
            </a:extLst>
          </p:cNvPr>
          <p:cNvSpPr>
            <a:spLocks noGrp="1"/>
          </p:cNvSpPr>
          <p:nvPr>
            <p:ph idx="1"/>
          </p:nvPr>
        </p:nvSpPr>
        <p:spPr>
          <a:xfrm>
            <a:off x="838200" y="1494736"/>
            <a:ext cx="10515600" cy="4351338"/>
          </a:xfrm>
        </p:spPr>
        <p:txBody>
          <a:bodyPr/>
          <a:lstStyle/>
          <a:p>
            <a:r>
              <a:rPr lang="en-US" dirty="0">
                <a:latin typeface="+mj-lt"/>
              </a:rPr>
              <a:t>LTE-M uses up to 6 resource blocks</a:t>
            </a:r>
          </a:p>
          <a:p>
            <a:pPr lvl="1"/>
            <a:r>
              <a:rPr lang="en-US" dirty="0">
                <a:latin typeface="+mj-lt"/>
              </a:rPr>
              <a:t>1.4 MHz of bandwidth (1.080 MHz)</a:t>
            </a:r>
          </a:p>
          <a:p>
            <a:pPr lvl="1"/>
            <a:r>
              <a:rPr lang="en-US" dirty="0">
                <a:latin typeface="+mj-lt"/>
              </a:rPr>
              <a:t>Can co-exist with other normal LTE traffic, scheduled by cell tower</a:t>
            </a:r>
          </a:p>
          <a:p>
            <a:pPr lvl="1"/>
            <a:r>
              <a:rPr lang="en-US" dirty="0">
                <a:latin typeface="+mj-lt"/>
              </a:rPr>
              <a:t>Limited to only some capability of LTE (</a:t>
            </a:r>
            <a:r>
              <a:rPr lang="en-US" b="1" dirty="0">
                <a:latin typeface="+mj-lt"/>
              </a:rPr>
              <a:t>much</a:t>
            </a:r>
            <a:r>
              <a:rPr lang="en-US" dirty="0">
                <a:latin typeface="+mj-lt"/>
              </a:rPr>
              <a:t> less throughput)</a:t>
            </a:r>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F426851C-934A-4FD5-AB5C-B2A03829AA56}"/>
              </a:ext>
            </a:extLst>
          </p:cNvPr>
          <p:cNvSpPr>
            <a:spLocks noGrp="1"/>
          </p:cNvSpPr>
          <p:nvPr>
            <p:ph type="sldNum" sz="quarter" idx="12"/>
          </p:nvPr>
        </p:nvSpPr>
        <p:spPr/>
        <p:txBody>
          <a:bodyPr/>
          <a:lstStyle/>
          <a:p>
            <a:fld id="{0778C724-3839-4D76-A707-B4C23905D055}" type="slidenum">
              <a:rPr lang="en-US" smtClean="0"/>
              <a:t>92</a:t>
            </a:fld>
            <a:endParaRPr lang="en-US"/>
          </a:p>
        </p:txBody>
      </p:sp>
      <p:pic>
        <p:nvPicPr>
          <p:cNvPr id="1026" name="Picture 2">
            <a:extLst>
              <a:ext uri="{FF2B5EF4-FFF2-40B4-BE49-F238E27FC236}">
                <a16:creationId xmlns:a16="http://schemas.microsoft.com/office/drawing/2014/main" id="{4C679F30-4C9E-28F9-C7A7-433ABC51D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653" y="3670405"/>
            <a:ext cx="7112001" cy="286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6955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429A16C-3E24-4754-878A-7588215D5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758" y="3133921"/>
            <a:ext cx="8307141" cy="3130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899DD4-5C8B-4646-B1C5-C22435004311}"/>
              </a:ext>
            </a:extLst>
          </p:cNvPr>
          <p:cNvSpPr>
            <a:spLocks noGrp="1"/>
          </p:cNvSpPr>
          <p:nvPr>
            <p:ph type="title"/>
          </p:nvPr>
        </p:nvSpPr>
        <p:spPr/>
        <p:txBody>
          <a:bodyPr/>
          <a:lstStyle/>
          <a:p>
            <a:r>
              <a:rPr lang="en-US" dirty="0"/>
              <a:t>Resources used by LTE-M and NB-IoT</a:t>
            </a:r>
          </a:p>
        </p:txBody>
      </p:sp>
      <p:sp>
        <p:nvSpPr>
          <p:cNvPr id="3" name="Content Placeholder 2">
            <a:extLst>
              <a:ext uri="{FF2B5EF4-FFF2-40B4-BE49-F238E27FC236}">
                <a16:creationId xmlns:a16="http://schemas.microsoft.com/office/drawing/2014/main" id="{1135827E-F842-43B0-8BFB-785A46DDEC44}"/>
              </a:ext>
            </a:extLst>
          </p:cNvPr>
          <p:cNvSpPr>
            <a:spLocks noGrp="1"/>
          </p:cNvSpPr>
          <p:nvPr>
            <p:ph idx="1"/>
          </p:nvPr>
        </p:nvSpPr>
        <p:spPr>
          <a:xfrm>
            <a:off x="900545" y="1690688"/>
            <a:ext cx="10515600" cy="4351338"/>
          </a:xfrm>
        </p:spPr>
        <p:txBody>
          <a:bodyPr/>
          <a:lstStyle/>
          <a:p>
            <a:r>
              <a:rPr lang="en-US" dirty="0">
                <a:latin typeface="+mj-lt"/>
              </a:rPr>
              <a:t>NB-IoT uses up to 1 resource block</a:t>
            </a:r>
          </a:p>
          <a:p>
            <a:pPr lvl="1"/>
            <a:r>
              <a:rPr lang="en-US" dirty="0">
                <a:latin typeface="+mj-lt"/>
              </a:rPr>
              <a:t>200 kHz of bandwidth (180 kHz)</a:t>
            </a:r>
          </a:p>
          <a:p>
            <a:pPr lvl="1"/>
            <a:r>
              <a:rPr lang="en-US" dirty="0">
                <a:latin typeface="+mj-lt"/>
              </a:rPr>
              <a:t>Multiple deployment options</a:t>
            </a:r>
          </a:p>
          <a:p>
            <a:pPr lvl="2"/>
            <a:r>
              <a:rPr lang="en-US" dirty="0">
                <a:latin typeface="+mj-lt"/>
              </a:rPr>
              <a:t>Guard-band in practice</a:t>
            </a:r>
          </a:p>
          <a:p>
            <a:pPr lvl="1"/>
            <a:endParaRPr lang="en-US" dirty="0"/>
          </a:p>
        </p:txBody>
      </p:sp>
      <p:sp>
        <p:nvSpPr>
          <p:cNvPr id="4" name="Slide Number Placeholder 3">
            <a:extLst>
              <a:ext uri="{FF2B5EF4-FFF2-40B4-BE49-F238E27FC236}">
                <a16:creationId xmlns:a16="http://schemas.microsoft.com/office/drawing/2014/main" id="{F426851C-934A-4FD5-AB5C-B2A03829AA56}"/>
              </a:ext>
            </a:extLst>
          </p:cNvPr>
          <p:cNvSpPr>
            <a:spLocks noGrp="1"/>
          </p:cNvSpPr>
          <p:nvPr>
            <p:ph type="sldNum" sz="quarter" idx="12"/>
          </p:nvPr>
        </p:nvSpPr>
        <p:spPr/>
        <p:txBody>
          <a:bodyPr/>
          <a:lstStyle/>
          <a:p>
            <a:fld id="{0778C724-3839-4D76-A707-B4C23905D055}" type="slidenum">
              <a:rPr lang="en-US" smtClean="0"/>
              <a:t>93</a:t>
            </a:fld>
            <a:endParaRPr lang="en-US"/>
          </a:p>
        </p:txBody>
      </p:sp>
    </p:spTree>
    <p:extLst>
      <p:ext uri="{BB962C8B-B14F-4D97-AF65-F5344CB8AC3E}">
        <p14:creationId xmlns:p14="http://schemas.microsoft.com/office/powerpoint/2010/main" val="3964253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F0B6-823B-4BA6-87DA-916BF789EDA9}"/>
              </a:ext>
            </a:extLst>
          </p:cNvPr>
          <p:cNvSpPr>
            <a:spLocks noGrp="1"/>
          </p:cNvSpPr>
          <p:nvPr>
            <p:ph type="title"/>
          </p:nvPr>
        </p:nvSpPr>
        <p:spPr/>
        <p:txBody>
          <a:bodyPr/>
          <a:lstStyle/>
          <a:p>
            <a:r>
              <a:rPr lang="en-US" dirty="0"/>
              <a:t>Reducing power for IoT devices</a:t>
            </a:r>
          </a:p>
        </p:txBody>
      </p:sp>
      <p:sp>
        <p:nvSpPr>
          <p:cNvPr id="3" name="Content Placeholder 2">
            <a:extLst>
              <a:ext uri="{FF2B5EF4-FFF2-40B4-BE49-F238E27FC236}">
                <a16:creationId xmlns:a16="http://schemas.microsoft.com/office/drawing/2014/main" id="{CD1A646F-81C1-4590-A7CC-2FCC419DB952}"/>
              </a:ext>
            </a:extLst>
          </p:cNvPr>
          <p:cNvSpPr>
            <a:spLocks noGrp="1"/>
          </p:cNvSpPr>
          <p:nvPr>
            <p:ph idx="1"/>
          </p:nvPr>
        </p:nvSpPr>
        <p:spPr>
          <a:xfrm>
            <a:off x="609600" y="1600201"/>
            <a:ext cx="5347368" cy="4525963"/>
          </a:xfrm>
        </p:spPr>
        <p:txBody>
          <a:bodyPr>
            <a:normAutofit fontScale="85000" lnSpcReduction="20000"/>
          </a:bodyPr>
          <a:lstStyle/>
          <a:p>
            <a:r>
              <a:rPr lang="en-US" dirty="0">
                <a:latin typeface="+mj-lt"/>
              </a:rPr>
              <a:t>Reduce max Tx power to 20 dBm</a:t>
            </a:r>
          </a:p>
          <a:p>
            <a:pPr lvl="1"/>
            <a:r>
              <a:rPr lang="en-US" dirty="0">
                <a:latin typeface="+mj-lt"/>
              </a:rPr>
              <a:t>Increased receive sensitivity at tower will cover it</a:t>
            </a:r>
          </a:p>
          <a:p>
            <a:pPr lvl="1"/>
            <a:endParaRPr lang="en-US" dirty="0">
              <a:latin typeface="+mj-lt"/>
            </a:endParaRPr>
          </a:p>
          <a:p>
            <a:r>
              <a:rPr lang="en-US" dirty="0">
                <a:latin typeface="+mj-lt"/>
              </a:rPr>
              <a:t>Extended Discontinuous Reception (</a:t>
            </a:r>
            <a:r>
              <a:rPr lang="en-US" dirty="0" err="1">
                <a:latin typeface="+mj-lt"/>
              </a:rPr>
              <a:t>eDRX</a:t>
            </a:r>
            <a:r>
              <a:rPr lang="en-US" dirty="0">
                <a:latin typeface="+mj-lt"/>
              </a:rPr>
              <a:t>)</a:t>
            </a:r>
          </a:p>
          <a:p>
            <a:pPr lvl="1"/>
            <a:r>
              <a:rPr lang="en-US" dirty="0">
                <a:latin typeface="+mj-lt"/>
              </a:rPr>
              <a:t>Allow devices to reduce paging period and still stay on network</a:t>
            </a:r>
          </a:p>
          <a:p>
            <a:pPr lvl="1"/>
            <a:r>
              <a:rPr lang="en-US" dirty="0">
                <a:latin typeface="+mj-lt"/>
              </a:rPr>
              <a:t>Cell tower will hold messages</a:t>
            </a:r>
          </a:p>
          <a:p>
            <a:pPr lvl="1"/>
            <a:endParaRPr lang="en-US" dirty="0">
              <a:latin typeface="+mj-lt"/>
            </a:endParaRPr>
          </a:p>
          <a:p>
            <a:r>
              <a:rPr lang="en-US" dirty="0">
                <a:latin typeface="+mj-lt"/>
              </a:rPr>
              <a:t>What does this get to?</a:t>
            </a:r>
          </a:p>
          <a:p>
            <a:pPr lvl="1"/>
            <a:r>
              <a:rPr lang="en-US" dirty="0">
                <a:latin typeface="+mj-lt"/>
              </a:rPr>
              <a:t>“For a LTE-M1 device that transmits data once per day, and wakes up every 60 hyper frames to check for commands (this would be about every 10 minutes), </a:t>
            </a:r>
            <a:r>
              <a:rPr lang="en-US" b="1" dirty="0">
                <a:latin typeface="+mj-lt"/>
              </a:rPr>
              <a:t>a life of 4.7 years is achievable on 2 AA batteries</a:t>
            </a:r>
            <a:r>
              <a:rPr lang="en-US" dirty="0">
                <a:latin typeface="+mj-lt"/>
              </a:rPr>
              <a:t>.”</a:t>
            </a:r>
          </a:p>
        </p:txBody>
      </p:sp>
      <p:sp>
        <p:nvSpPr>
          <p:cNvPr id="4" name="Slide Number Placeholder 3">
            <a:extLst>
              <a:ext uri="{FF2B5EF4-FFF2-40B4-BE49-F238E27FC236}">
                <a16:creationId xmlns:a16="http://schemas.microsoft.com/office/drawing/2014/main" id="{FF662847-2808-4EEE-A37B-CB4BD9C91B2F}"/>
              </a:ext>
            </a:extLst>
          </p:cNvPr>
          <p:cNvSpPr>
            <a:spLocks noGrp="1"/>
          </p:cNvSpPr>
          <p:nvPr>
            <p:ph type="sldNum" sz="quarter" idx="12"/>
          </p:nvPr>
        </p:nvSpPr>
        <p:spPr/>
        <p:txBody>
          <a:bodyPr/>
          <a:lstStyle/>
          <a:p>
            <a:fld id="{0778C724-3839-4D76-A707-B4C23905D055}" type="slidenum">
              <a:rPr lang="en-US" smtClean="0"/>
              <a:pPr/>
              <a:t>94</a:t>
            </a:fld>
            <a:endParaRPr lang="en-US"/>
          </a:p>
        </p:txBody>
      </p:sp>
      <p:pic>
        <p:nvPicPr>
          <p:cNvPr id="2050" name="Picture 2" descr="Shows the power profile of an LTE-M1 UE in eDRX Mode">
            <a:extLst>
              <a:ext uri="{FF2B5EF4-FFF2-40B4-BE49-F238E27FC236}">
                <a16:creationId xmlns:a16="http://schemas.microsoft.com/office/drawing/2014/main" id="{4956EAB5-471F-47DF-A5E6-75DAD7265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505" y="1700463"/>
            <a:ext cx="5816379" cy="37431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634BA9-03B6-3F4A-B4D5-AE970E1A81FE}"/>
              </a:ext>
            </a:extLst>
          </p:cNvPr>
          <p:cNvSpPr txBox="1"/>
          <p:nvPr/>
        </p:nvSpPr>
        <p:spPr>
          <a:xfrm>
            <a:off x="7530041" y="5465011"/>
            <a:ext cx="454323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Graphics, quote 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https://www.link-labs.com/blog/lte-e-drx-psm-explained-for-lte-m1</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241160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6A59-B716-4469-947B-787E3323E58E}"/>
              </a:ext>
            </a:extLst>
          </p:cNvPr>
          <p:cNvSpPr>
            <a:spLocks noGrp="1"/>
          </p:cNvSpPr>
          <p:nvPr>
            <p:ph type="title"/>
          </p:nvPr>
        </p:nvSpPr>
        <p:spPr/>
        <p:txBody>
          <a:bodyPr/>
          <a:lstStyle/>
          <a:p>
            <a:r>
              <a:rPr lang="en-US"/>
              <a:t>Further power reduction for simple devices</a:t>
            </a:r>
            <a:endParaRPr lang="en-US" dirty="0"/>
          </a:p>
        </p:txBody>
      </p:sp>
      <p:sp>
        <p:nvSpPr>
          <p:cNvPr id="3" name="Content Placeholder 2">
            <a:extLst>
              <a:ext uri="{FF2B5EF4-FFF2-40B4-BE49-F238E27FC236}">
                <a16:creationId xmlns:a16="http://schemas.microsoft.com/office/drawing/2014/main" id="{4AA1703E-F91B-4757-AE87-3670499E214C}"/>
              </a:ext>
            </a:extLst>
          </p:cNvPr>
          <p:cNvSpPr>
            <a:spLocks noGrp="1"/>
          </p:cNvSpPr>
          <p:nvPr>
            <p:ph idx="1"/>
          </p:nvPr>
        </p:nvSpPr>
        <p:spPr>
          <a:xfrm>
            <a:off x="609600" y="1600201"/>
            <a:ext cx="4759157" cy="4525963"/>
          </a:xfrm>
        </p:spPr>
        <p:txBody>
          <a:bodyPr/>
          <a:lstStyle/>
          <a:p>
            <a:r>
              <a:rPr lang="en-US" dirty="0">
                <a:latin typeface="+mj-lt"/>
              </a:rPr>
              <a:t>Power Saving Mode (PSM)</a:t>
            </a:r>
          </a:p>
          <a:p>
            <a:pPr lvl="1"/>
            <a:r>
              <a:rPr lang="en-US" dirty="0">
                <a:latin typeface="+mj-lt"/>
              </a:rPr>
              <a:t>For very simple, uplink-focused devices, allow them to turn off entirely but stay connected</a:t>
            </a:r>
            <a:br>
              <a:rPr lang="en-US" dirty="0">
                <a:latin typeface="+mj-lt"/>
              </a:rPr>
            </a:br>
            <a:endParaRPr lang="en-US" dirty="0">
              <a:latin typeface="+mj-lt"/>
            </a:endParaRPr>
          </a:p>
          <a:p>
            <a:pPr lvl="1"/>
            <a:r>
              <a:rPr lang="en-US" dirty="0">
                <a:latin typeface="+mj-lt"/>
              </a:rPr>
              <a:t>Minutes to </a:t>
            </a:r>
            <a:r>
              <a:rPr lang="en-US" i="1" dirty="0">
                <a:latin typeface="+mj-lt"/>
              </a:rPr>
              <a:t>days</a:t>
            </a:r>
            <a:r>
              <a:rPr lang="en-US" dirty="0">
                <a:latin typeface="+mj-lt"/>
              </a:rPr>
              <a:t> in duration</a:t>
            </a:r>
          </a:p>
          <a:p>
            <a:pPr lvl="1"/>
            <a:endParaRPr lang="en-US" dirty="0">
              <a:latin typeface="+mj-lt"/>
            </a:endParaRPr>
          </a:p>
          <a:p>
            <a:pPr lvl="1"/>
            <a:r>
              <a:rPr lang="en-US" dirty="0">
                <a:latin typeface="+mj-lt"/>
              </a:rPr>
              <a:t>Notify tower before sleeping, listen for packets after each transmission</a:t>
            </a:r>
          </a:p>
          <a:p>
            <a:endParaRPr lang="en-US" dirty="0"/>
          </a:p>
        </p:txBody>
      </p:sp>
      <p:sp>
        <p:nvSpPr>
          <p:cNvPr id="4" name="Slide Number Placeholder 3">
            <a:extLst>
              <a:ext uri="{FF2B5EF4-FFF2-40B4-BE49-F238E27FC236}">
                <a16:creationId xmlns:a16="http://schemas.microsoft.com/office/drawing/2014/main" id="{F151F920-7190-4116-BA55-1F70D66316BB}"/>
              </a:ext>
            </a:extLst>
          </p:cNvPr>
          <p:cNvSpPr>
            <a:spLocks noGrp="1"/>
          </p:cNvSpPr>
          <p:nvPr>
            <p:ph type="sldNum" sz="quarter" idx="12"/>
          </p:nvPr>
        </p:nvSpPr>
        <p:spPr/>
        <p:txBody>
          <a:bodyPr/>
          <a:lstStyle/>
          <a:p>
            <a:fld id="{0778C724-3839-4D76-A707-B4C23905D055}" type="slidenum">
              <a:rPr lang="en-US" smtClean="0"/>
              <a:pPr/>
              <a:t>95</a:t>
            </a:fld>
            <a:endParaRPr lang="en-US"/>
          </a:p>
        </p:txBody>
      </p:sp>
      <p:pic>
        <p:nvPicPr>
          <p:cNvPr id="6" name="Picture 2" descr="Power Profile for LTE-M1 Power Saving Mode.">
            <a:extLst>
              <a:ext uri="{FF2B5EF4-FFF2-40B4-BE49-F238E27FC236}">
                <a16:creationId xmlns:a16="http://schemas.microsoft.com/office/drawing/2014/main" id="{4C0594C9-34B7-438E-986A-77E9C192D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789" y="1690073"/>
            <a:ext cx="6616703" cy="41612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E8F44D-F259-994D-825E-D97E369BA223}"/>
              </a:ext>
            </a:extLst>
          </p:cNvPr>
          <p:cNvSpPr txBox="1"/>
          <p:nvPr/>
        </p:nvSpPr>
        <p:spPr>
          <a:xfrm>
            <a:off x="7796465" y="5882105"/>
            <a:ext cx="420499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Graphics 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https://www.link-labs.com/blog/lte-e-drx-psm-explained-for-lte-m1</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7422703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4B19-7BCA-F24D-8A7A-BEAFCAFA90E0}"/>
              </a:ext>
            </a:extLst>
          </p:cNvPr>
          <p:cNvSpPr>
            <a:spLocks noGrp="1"/>
          </p:cNvSpPr>
          <p:nvPr>
            <p:ph type="title"/>
          </p:nvPr>
        </p:nvSpPr>
        <p:spPr/>
        <p:txBody>
          <a:bodyPr>
            <a:normAutofit/>
          </a:bodyPr>
          <a:lstStyle/>
          <a:p>
            <a:pPr>
              <a:tabLst>
                <a:tab pos="3348483" algn="l"/>
              </a:tabLst>
            </a:pPr>
            <a:r>
              <a:rPr lang="en-US" dirty="0"/>
              <a:t>Some numbers from an actual telecom: </a:t>
            </a:r>
            <a:r>
              <a:rPr lang="en-US" dirty="0" err="1"/>
              <a:t>Aeris</a:t>
            </a:r>
            <a:br>
              <a:rPr lang="en-US" dirty="0"/>
            </a:br>
            <a:r>
              <a:rPr lang="en-US" sz="2400" dirty="0"/>
              <a:t>[</a:t>
            </a:r>
            <a:r>
              <a:rPr lang="en-US" sz="2400" dirty="0" err="1"/>
              <a:t>n.b.</a:t>
            </a:r>
            <a:r>
              <a:rPr lang="en-US" sz="2400" dirty="0"/>
              <a:t> </a:t>
            </a:r>
            <a:r>
              <a:rPr lang="en-US" sz="2400" dirty="0" err="1"/>
              <a:t>Aeris</a:t>
            </a:r>
            <a:r>
              <a:rPr lang="en-US" sz="2400" dirty="0"/>
              <a:t> has been a leader in cellular M2M since the 90’s]</a:t>
            </a:r>
            <a:endParaRPr lang="en-US" dirty="0"/>
          </a:p>
        </p:txBody>
      </p:sp>
      <p:sp>
        <p:nvSpPr>
          <p:cNvPr id="3" name="Content Placeholder 2">
            <a:extLst>
              <a:ext uri="{FF2B5EF4-FFF2-40B4-BE49-F238E27FC236}">
                <a16:creationId xmlns:a16="http://schemas.microsoft.com/office/drawing/2014/main" id="{D6525328-FDBB-A742-9FB3-876482BACA59}"/>
              </a:ext>
            </a:extLst>
          </p:cNvPr>
          <p:cNvSpPr>
            <a:spLocks noGrp="1"/>
          </p:cNvSpPr>
          <p:nvPr>
            <p:ph idx="1"/>
          </p:nvPr>
        </p:nvSpPr>
        <p:spPr/>
        <p:txBody>
          <a:bodyPr/>
          <a:lstStyle/>
          <a:p>
            <a:r>
              <a:rPr lang="en-US" dirty="0"/>
              <a:t>PSM has two timers, devices </a:t>
            </a:r>
            <a:r>
              <a:rPr lang="en-US" i="1" dirty="0"/>
              <a:t>request </a:t>
            </a:r>
            <a:r>
              <a:rPr lang="en-US" dirty="0"/>
              <a:t>values, </a:t>
            </a:r>
            <a:r>
              <a:rPr lang="en-US" i="1" dirty="0"/>
              <a:t>tower chooses </a:t>
            </a:r>
            <a:r>
              <a:rPr lang="en-US" dirty="0"/>
              <a:t>actual:</a:t>
            </a:r>
          </a:p>
          <a:p>
            <a:pPr lvl="1"/>
            <a:r>
              <a:rPr lang="en-US" dirty="0"/>
              <a:t>Extended Timer (“sleep” timer)</a:t>
            </a:r>
          </a:p>
          <a:p>
            <a:pPr lvl="2"/>
            <a:r>
              <a:rPr lang="en-US" dirty="0"/>
              <a:t>3GPP max is 35,712,00s [413.33 days]</a:t>
            </a:r>
          </a:p>
          <a:p>
            <a:pPr lvl="2"/>
            <a:r>
              <a:rPr lang="en-US" dirty="0" err="1"/>
              <a:t>Aeris</a:t>
            </a:r>
            <a:r>
              <a:rPr lang="en-US" dirty="0"/>
              <a:t> timer range: Min 240m [4h]; Max 413 days</a:t>
            </a:r>
          </a:p>
          <a:p>
            <a:pPr lvl="2"/>
            <a:r>
              <a:rPr lang="en-US" dirty="0"/>
              <a:t>“</a:t>
            </a:r>
            <a:r>
              <a:rPr lang="en-US" dirty="0" err="1"/>
              <a:t>Aeris</a:t>
            </a:r>
            <a:r>
              <a:rPr lang="en-US" dirty="0"/>
              <a:t> Fusion” timer range: Max: 12.9 days </a:t>
            </a:r>
          </a:p>
          <a:p>
            <a:pPr lvl="1"/>
            <a:r>
              <a:rPr lang="en-US" dirty="0"/>
              <a:t>Active Timer (how long will the device stay in idle after communication?)</a:t>
            </a:r>
          </a:p>
        </p:txBody>
      </p:sp>
      <p:sp>
        <p:nvSpPr>
          <p:cNvPr id="4" name="Slide Number Placeholder 3">
            <a:extLst>
              <a:ext uri="{FF2B5EF4-FFF2-40B4-BE49-F238E27FC236}">
                <a16:creationId xmlns:a16="http://schemas.microsoft.com/office/drawing/2014/main" id="{1E29FD92-3B51-5C48-8266-AFB6305D88C8}"/>
              </a:ext>
            </a:extLst>
          </p:cNvPr>
          <p:cNvSpPr>
            <a:spLocks noGrp="1"/>
          </p:cNvSpPr>
          <p:nvPr>
            <p:ph type="sldNum" sz="quarter" idx="12"/>
          </p:nvPr>
        </p:nvSpPr>
        <p:spPr/>
        <p:txBody>
          <a:bodyPr/>
          <a:lstStyle/>
          <a:p>
            <a:pPr algn="r"/>
            <a:fld id="{434A358D-2637-E146-A3BD-05BD470B507B}" type="slidenum">
              <a:rPr lang="en-US" smtClean="0"/>
              <a:pPr algn="r"/>
              <a:t>96</a:t>
            </a:fld>
            <a:endParaRPr lang="en-US" dirty="0"/>
          </a:p>
        </p:txBody>
      </p:sp>
      <p:sp>
        <p:nvSpPr>
          <p:cNvPr id="5" name="TextBox 4">
            <a:extLst>
              <a:ext uri="{FF2B5EF4-FFF2-40B4-BE49-F238E27FC236}">
                <a16:creationId xmlns:a16="http://schemas.microsoft.com/office/drawing/2014/main" id="{87DA2D39-6A7C-0C49-AE65-FC8D05C45080}"/>
              </a:ext>
            </a:extLst>
          </p:cNvPr>
          <p:cNvSpPr txBox="1"/>
          <p:nvPr/>
        </p:nvSpPr>
        <p:spPr>
          <a:xfrm>
            <a:off x="5542317" y="6063916"/>
            <a:ext cx="6543779"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Numbers 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https://aeriscom.zendesk.com/hc/en-us/articles/360049848254-Understanding-LTE-M-Power-Management-Modes</a:t>
            </a:r>
            <a:r>
              <a:rPr lang="en-US" sz="933" i="1" dirty="0">
                <a:solidFill>
                  <a:schemeClr val="bg1">
                    <a:lumMod val="50000"/>
                  </a:schemeClr>
                </a:solidFill>
                <a:latin typeface="Seravek Light"/>
                <a:cs typeface="Seravek Light"/>
              </a:rPr>
              <a:t> </a:t>
            </a:r>
          </a:p>
        </p:txBody>
      </p:sp>
      <p:pic>
        <p:nvPicPr>
          <p:cNvPr id="7" name="Picture 6">
            <a:extLst>
              <a:ext uri="{FF2B5EF4-FFF2-40B4-BE49-F238E27FC236}">
                <a16:creationId xmlns:a16="http://schemas.microsoft.com/office/drawing/2014/main" id="{6B0C7CCF-FF97-0B45-9E34-E65E3E8D2795}"/>
              </a:ext>
            </a:extLst>
          </p:cNvPr>
          <p:cNvPicPr>
            <a:picLocks noChangeAspect="1"/>
          </p:cNvPicPr>
          <p:nvPr/>
        </p:nvPicPr>
        <p:blipFill>
          <a:blip r:embed="rId4"/>
          <a:stretch>
            <a:fillRect/>
          </a:stretch>
        </p:blipFill>
        <p:spPr>
          <a:xfrm>
            <a:off x="611971" y="4254101"/>
            <a:ext cx="5947325" cy="1437192"/>
          </a:xfrm>
          <a:prstGeom prst="rect">
            <a:avLst/>
          </a:prstGeom>
          <a:ln>
            <a:solidFill>
              <a:schemeClr val="tx1"/>
            </a:solidFill>
          </a:ln>
        </p:spPr>
      </p:pic>
      <p:pic>
        <p:nvPicPr>
          <p:cNvPr id="8" name="Picture 7">
            <a:extLst>
              <a:ext uri="{FF2B5EF4-FFF2-40B4-BE49-F238E27FC236}">
                <a16:creationId xmlns:a16="http://schemas.microsoft.com/office/drawing/2014/main" id="{E0D6D095-EA14-EE43-A627-CEFD2B80ECFC}"/>
              </a:ext>
            </a:extLst>
          </p:cNvPr>
          <p:cNvPicPr>
            <a:picLocks noChangeAspect="1"/>
          </p:cNvPicPr>
          <p:nvPr/>
        </p:nvPicPr>
        <p:blipFill>
          <a:blip r:embed="rId5"/>
          <a:stretch>
            <a:fillRect/>
          </a:stretch>
        </p:blipFill>
        <p:spPr>
          <a:xfrm>
            <a:off x="6803136" y="4132811"/>
            <a:ext cx="4759960" cy="1875136"/>
          </a:xfrm>
          <a:prstGeom prst="rect">
            <a:avLst/>
          </a:prstGeom>
        </p:spPr>
      </p:pic>
    </p:spTree>
    <p:extLst>
      <p:ext uri="{BB962C8B-B14F-4D97-AF65-F5344CB8AC3E}">
        <p14:creationId xmlns:p14="http://schemas.microsoft.com/office/powerpoint/2010/main" val="26532256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1084-9F79-446C-9F54-35817C6FF11D}"/>
              </a:ext>
            </a:extLst>
          </p:cNvPr>
          <p:cNvSpPr>
            <a:spLocks noGrp="1"/>
          </p:cNvSpPr>
          <p:nvPr>
            <p:ph type="title"/>
          </p:nvPr>
        </p:nvSpPr>
        <p:spPr/>
        <p:txBody>
          <a:bodyPr/>
          <a:lstStyle/>
          <a:p>
            <a:r>
              <a:rPr lang="en-US" dirty="0"/>
              <a:t>Improved range for LTE-M and NB-IoT</a:t>
            </a:r>
          </a:p>
        </p:txBody>
      </p:sp>
      <p:sp>
        <p:nvSpPr>
          <p:cNvPr id="3" name="Content Placeholder 2">
            <a:extLst>
              <a:ext uri="{FF2B5EF4-FFF2-40B4-BE49-F238E27FC236}">
                <a16:creationId xmlns:a16="http://schemas.microsoft.com/office/drawing/2014/main" id="{61F52A67-04B9-415E-AEC9-8F9A48718016}"/>
              </a:ext>
            </a:extLst>
          </p:cNvPr>
          <p:cNvSpPr>
            <a:spLocks noGrp="1"/>
          </p:cNvSpPr>
          <p:nvPr>
            <p:ph idx="1"/>
          </p:nvPr>
        </p:nvSpPr>
        <p:spPr/>
        <p:txBody>
          <a:bodyPr>
            <a:normAutofit/>
          </a:bodyPr>
          <a:lstStyle/>
          <a:p>
            <a:r>
              <a:rPr lang="en-US" dirty="0">
                <a:latin typeface="+mj-lt"/>
              </a:rPr>
              <a:t>LTE defines a Maximum Coupling Loss (MCL) </a:t>
            </a:r>
            <a:r>
              <a:rPr lang="en-US" dirty="0" err="1">
                <a:latin typeface="+mj-lt"/>
              </a:rPr>
              <a:t>a.k.a</a:t>
            </a:r>
            <a:r>
              <a:rPr lang="en-US" dirty="0">
                <a:latin typeface="+mj-lt"/>
              </a:rPr>
              <a:t> Link Budget</a:t>
            </a:r>
          </a:p>
          <a:p>
            <a:pPr lvl="1"/>
            <a:r>
              <a:rPr lang="en-US" dirty="0">
                <a:latin typeface="+mj-lt"/>
              </a:rPr>
              <a:t>Traditional cellular: 144 dB (~2.5 km)</a:t>
            </a:r>
          </a:p>
          <a:p>
            <a:pPr lvl="1"/>
            <a:r>
              <a:rPr lang="en-US" dirty="0">
                <a:latin typeface="+mj-lt"/>
              </a:rPr>
              <a:t>LTE-M: 160 dB (~5 km)</a:t>
            </a:r>
          </a:p>
          <a:p>
            <a:pPr lvl="1"/>
            <a:r>
              <a:rPr lang="en-US" dirty="0">
                <a:latin typeface="+mj-lt"/>
              </a:rPr>
              <a:t>NB-IoT: 164 dB (~10 km)</a:t>
            </a:r>
          </a:p>
          <a:p>
            <a:pPr lvl="1"/>
            <a:endParaRPr lang="en-US" dirty="0">
              <a:latin typeface="+mj-lt"/>
            </a:endParaRPr>
          </a:p>
          <a:p>
            <a:pPr lvl="1"/>
            <a:r>
              <a:rPr lang="en-US" dirty="0">
                <a:latin typeface="+mj-lt"/>
              </a:rPr>
              <a:t>Sigfox: ~155 dB</a:t>
            </a:r>
          </a:p>
          <a:p>
            <a:pPr lvl="1"/>
            <a:r>
              <a:rPr lang="en-US" dirty="0" err="1">
                <a:latin typeface="+mj-lt"/>
              </a:rPr>
              <a:t>LoRaWAN</a:t>
            </a:r>
            <a:r>
              <a:rPr lang="en-US" dirty="0">
                <a:latin typeface="+mj-lt"/>
              </a:rPr>
              <a:t>: ~143 dB</a:t>
            </a:r>
          </a:p>
          <a:p>
            <a:pPr lvl="1"/>
            <a:endParaRPr lang="en-US" dirty="0">
              <a:latin typeface="+mj-lt"/>
            </a:endParaRPr>
          </a:p>
          <a:p>
            <a:r>
              <a:rPr lang="en-US" dirty="0">
                <a:latin typeface="+mj-lt"/>
              </a:rPr>
              <a:t>Note that many cellular bands are often on higher frequencies</a:t>
            </a:r>
          </a:p>
          <a:p>
            <a:pPr lvl="1"/>
            <a:r>
              <a:rPr lang="en-US" dirty="0">
                <a:latin typeface="+mj-lt"/>
              </a:rPr>
              <a:t>Example: 1900 GHz</a:t>
            </a:r>
          </a:p>
        </p:txBody>
      </p:sp>
      <p:sp>
        <p:nvSpPr>
          <p:cNvPr id="4" name="Slide Number Placeholder 3">
            <a:extLst>
              <a:ext uri="{FF2B5EF4-FFF2-40B4-BE49-F238E27FC236}">
                <a16:creationId xmlns:a16="http://schemas.microsoft.com/office/drawing/2014/main" id="{97409915-8079-4F7F-AE05-126858FAD2D1}"/>
              </a:ext>
            </a:extLst>
          </p:cNvPr>
          <p:cNvSpPr>
            <a:spLocks noGrp="1"/>
          </p:cNvSpPr>
          <p:nvPr>
            <p:ph type="sldNum" sz="quarter" idx="12"/>
          </p:nvPr>
        </p:nvSpPr>
        <p:spPr/>
        <p:txBody>
          <a:bodyPr/>
          <a:lstStyle/>
          <a:p>
            <a:fld id="{0778C724-3839-4D76-A707-B4C23905D055}" type="slidenum">
              <a:rPr lang="en-US" smtClean="0"/>
              <a:t>97</a:t>
            </a:fld>
            <a:endParaRPr lang="en-US"/>
          </a:p>
        </p:txBody>
      </p:sp>
    </p:spTree>
    <p:extLst>
      <p:ext uri="{BB962C8B-B14F-4D97-AF65-F5344CB8AC3E}">
        <p14:creationId xmlns:p14="http://schemas.microsoft.com/office/powerpoint/2010/main" val="3389336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EAA9-14D4-1D4B-AC33-BB9F128CEDA0}"/>
              </a:ext>
            </a:extLst>
          </p:cNvPr>
          <p:cNvSpPr>
            <a:spLocks noGrp="1"/>
          </p:cNvSpPr>
          <p:nvPr>
            <p:ph type="title"/>
          </p:nvPr>
        </p:nvSpPr>
        <p:spPr/>
        <p:txBody>
          <a:bodyPr/>
          <a:lstStyle/>
          <a:p>
            <a:r>
              <a:rPr lang="en-US" dirty="0"/>
              <a:t>Coarsely, lower frequency -&gt; longer range</a:t>
            </a:r>
          </a:p>
        </p:txBody>
      </p:sp>
      <p:sp>
        <p:nvSpPr>
          <p:cNvPr id="3" name="Content Placeholder 2">
            <a:extLst>
              <a:ext uri="{FF2B5EF4-FFF2-40B4-BE49-F238E27FC236}">
                <a16:creationId xmlns:a16="http://schemas.microsoft.com/office/drawing/2014/main" id="{F63F6265-2FBB-464C-9D59-520109F4749D}"/>
              </a:ext>
            </a:extLst>
          </p:cNvPr>
          <p:cNvSpPr>
            <a:spLocks noGrp="1"/>
          </p:cNvSpPr>
          <p:nvPr>
            <p:ph idx="1"/>
          </p:nvPr>
        </p:nvSpPr>
        <p:spPr>
          <a:xfrm>
            <a:off x="609600" y="1600201"/>
            <a:ext cx="3169920" cy="4525963"/>
          </a:xfrm>
        </p:spPr>
        <p:txBody>
          <a:bodyPr/>
          <a:lstStyle/>
          <a:p>
            <a:r>
              <a:rPr lang="en-US" dirty="0">
                <a:latin typeface="+mj-lt"/>
              </a:rPr>
              <a:t>This was the picture circa 2019</a:t>
            </a:r>
          </a:p>
        </p:txBody>
      </p:sp>
      <p:sp>
        <p:nvSpPr>
          <p:cNvPr id="4" name="Slide Number Placeholder 3">
            <a:extLst>
              <a:ext uri="{FF2B5EF4-FFF2-40B4-BE49-F238E27FC236}">
                <a16:creationId xmlns:a16="http://schemas.microsoft.com/office/drawing/2014/main" id="{05BCD7C5-DA5B-BA42-A039-46A85C9BC852}"/>
              </a:ext>
            </a:extLst>
          </p:cNvPr>
          <p:cNvSpPr>
            <a:spLocks noGrp="1"/>
          </p:cNvSpPr>
          <p:nvPr>
            <p:ph type="sldNum" sz="quarter" idx="12"/>
          </p:nvPr>
        </p:nvSpPr>
        <p:spPr/>
        <p:txBody>
          <a:bodyPr/>
          <a:lstStyle/>
          <a:p>
            <a:pPr algn="r"/>
            <a:fld id="{434A358D-2637-E146-A3BD-05BD470B507B}" type="slidenum">
              <a:rPr lang="en-US" smtClean="0"/>
              <a:pPr algn="r"/>
              <a:t>98</a:t>
            </a:fld>
            <a:endParaRPr lang="en-US" dirty="0"/>
          </a:p>
        </p:txBody>
      </p:sp>
      <p:pic>
        <p:nvPicPr>
          <p:cNvPr id="5" name="Picture 4">
            <a:extLst>
              <a:ext uri="{FF2B5EF4-FFF2-40B4-BE49-F238E27FC236}">
                <a16:creationId xmlns:a16="http://schemas.microsoft.com/office/drawing/2014/main" id="{33ABE469-643E-AB47-817C-A1FC5D37318E}"/>
              </a:ext>
            </a:extLst>
          </p:cNvPr>
          <p:cNvPicPr>
            <a:picLocks noChangeAspect="1"/>
          </p:cNvPicPr>
          <p:nvPr/>
        </p:nvPicPr>
        <p:blipFill>
          <a:blip r:embed="rId2"/>
          <a:stretch>
            <a:fillRect/>
          </a:stretch>
        </p:blipFill>
        <p:spPr>
          <a:xfrm>
            <a:off x="4072128" y="1372785"/>
            <a:ext cx="7181088" cy="4721183"/>
          </a:xfrm>
          <a:prstGeom prst="rect">
            <a:avLst/>
          </a:prstGeom>
          <a:ln>
            <a:solidFill>
              <a:schemeClr val="tx1"/>
            </a:solidFill>
          </a:ln>
        </p:spPr>
      </p:pic>
    </p:spTree>
    <p:extLst>
      <p:ext uri="{BB962C8B-B14F-4D97-AF65-F5344CB8AC3E}">
        <p14:creationId xmlns:p14="http://schemas.microsoft.com/office/powerpoint/2010/main" val="641183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54D-38DF-42B1-AEC1-CC358CF659BD}"/>
              </a:ext>
            </a:extLst>
          </p:cNvPr>
          <p:cNvSpPr>
            <a:spLocks noGrp="1"/>
          </p:cNvSpPr>
          <p:nvPr>
            <p:ph type="title"/>
          </p:nvPr>
        </p:nvSpPr>
        <p:spPr/>
        <p:txBody>
          <a:bodyPr/>
          <a:lstStyle/>
          <a:p>
            <a:r>
              <a:rPr lang="en-US" dirty="0"/>
              <a:t>Microcontroller support</a:t>
            </a:r>
          </a:p>
        </p:txBody>
      </p:sp>
      <p:sp>
        <p:nvSpPr>
          <p:cNvPr id="3" name="Content Placeholder 2">
            <a:extLst>
              <a:ext uri="{FF2B5EF4-FFF2-40B4-BE49-F238E27FC236}">
                <a16:creationId xmlns:a16="http://schemas.microsoft.com/office/drawing/2014/main" id="{8DB69EE0-9B11-40F0-B486-07B5959AE065}"/>
              </a:ext>
            </a:extLst>
          </p:cNvPr>
          <p:cNvSpPr>
            <a:spLocks noGrp="1"/>
          </p:cNvSpPr>
          <p:nvPr>
            <p:ph idx="1"/>
          </p:nvPr>
        </p:nvSpPr>
        <p:spPr/>
        <p:txBody>
          <a:bodyPr/>
          <a:lstStyle/>
          <a:p>
            <a:r>
              <a:rPr lang="en-US" dirty="0">
                <a:latin typeface="+mj-lt"/>
              </a:rPr>
              <a:t>Devices need to be certified</a:t>
            </a:r>
          </a:p>
          <a:p>
            <a:pPr lvl="1"/>
            <a:r>
              <a:rPr lang="en-US" dirty="0">
                <a:latin typeface="+mj-lt"/>
              </a:rPr>
              <a:t>Hardware and software</a:t>
            </a:r>
          </a:p>
          <a:p>
            <a:pPr lvl="1"/>
            <a:r>
              <a:rPr lang="en-US" dirty="0">
                <a:latin typeface="+mj-lt"/>
              </a:rPr>
              <a:t>Tend to be modules or dual-core systems</a:t>
            </a:r>
          </a:p>
          <a:p>
            <a:pPr lvl="1"/>
            <a:endParaRPr lang="en-US" dirty="0">
              <a:latin typeface="+mj-lt"/>
            </a:endParaRPr>
          </a:p>
          <a:p>
            <a:r>
              <a:rPr lang="en-US" dirty="0">
                <a:latin typeface="+mj-lt"/>
              </a:rPr>
              <a:t>Add a SIM card to connect to network</a:t>
            </a:r>
          </a:p>
        </p:txBody>
      </p:sp>
      <p:sp>
        <p:nvSpPr>
          <p:cNvPr id="4" name="Slide Number Placeholder 3">
            <a:extLst>
              <a:ext uri="{FF2B5EF4-FFF2-40B4-BE49-F238E27FC236}">
                <a16:creationId xmlns:a16="http://schemas.microsoft.com/office/drawing/2014/main" id="{16413C12-90C2-49C0-8749-27F6F47D28F2}"/>
              </a:ext>
            </a:extLst>
          </p:cNvPr>
          <p:cNvSpPr>
            <a:spLocks noGrp="1"/>
          </p:cNvSpPr>
          <p:nvPr>
            <p:ph type="sldNum" sz="quarter" idx="12"/>
          </p:nvPr>
        </p:nvSpPr>
        <p:spPr/>
        <p:txBody>
          <a:bodyPr/>
          <a:lstStyle/>
          <a:p>
            <a:fld id="{0778C724-3839-4D76-A707-B4C23905D055}" type="slidenum">
              <a:rPr lang="en-US" smtClean="0"/>
              <a:t>99</a:t>
            </a:fld>
            <a:endParaRPr lang="en-US"/>
          </a:p>
        </p:txBody>
      </p:sp>
      <p:pic>
        <p:nvPicPr>
          <p:cNvPr id="10242" name="Picture 2">
            <a:extLst>
              <a:ext uri="{FF2B5EF4-FFF2-40B4-BE49-F238E27FC236}">
                <a16:creationId xmlns:a16="http://schemas.microsoft.com/office/drawing/2014/main" id="{73B8D5EF-DF4C-4C15-8ED7-9C52779CD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336" y="831272"/>
            <a:ext cx="2255058" cy="534092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parkFun LTE CAT M1/NB-IoT Shield - SARA-R4">
            <a:extLst>
              <a:ext uri="{FF2B5EF4-FFF2-40B4-BE49-F238E27FC236}">
                <a16:creationId xmlns:a16="http://schemas.microsoft.com/office/drawing/2014/main" id="{5381A133-7CEB-4791-B9CA-0F3E405D4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01" t="18889" r="10666" b="19333"/>
          <a:stretch/>
        </p:blipFill>
        <p:spPr bwMode="auto">
          <a:xfrm>
            <a:off x="6524937" y="4003963"/>
            <a:ext cx="2573805" cy="2168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796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11,1972933471,C:\Users\M\Documents\cs4222\2016\lectures\wlan-wwan-11_pptx\Media.ppcx"/>
</p:tagLst>
</file>

<file path=ppt/tags/tag10.xml><?xml version="1.0" encoding="utf-8"?>
<p:tagLst xmlns:a="http://schemas.openxmlformats.org/drawingml/2006/main" xmlns:r="http://schemas.openxmlformats.org/officeDocument/2006/relationships" xmlns:p="http://schemas.openxmlformats.org/presentationml/2006/main">
  <p:tag name="PPSNARRATION" val="32,1972933471,C:\Users\M\Documents\cs4222\2016\lectures\wlan-wwan-11_pptx\Media.ppcx"/>
</p:tagLst>
</file>

<file path=ppt/tags/tag11.xml><?xml version="1.0" encoding="utf-8"?>
<p:tagLst xmlns:a="http://schemas.openxmlformats.org/drawingml/2006/main" xmlns:r="http://schemas.openxmlformats.org/officeDocument/2006/relationships" xmlns:p="http://schemas.openxmlformats.org/presentationml/2006/main">
  <p:tag name="PPSNARRATION" val="38,1972933471,C:\Users\M\Documents\cs4222\2016\lectures\wlan-wwan-11_pptx\Media.ppcx"/>
</p:tagLst>
</file>

<file path=ppt/tags/tag12.xml><?xml version="1.0" encoding="utf-8"?>
<p:tagLst xmlns:a="http://schemas.openxmlformats.org/drawingml/2006/main" xmlns:r="http://schemas.openxmlformats.org/officeDocument/2006/relationships" xmlns:p="http://schemas.openxmlformats.org/presentationml/2006/main">
  <p:tag name="PPSNARRATION" val="39,1972933471,C:\Users\M\Documents\cs4222\2016\lectures\wlan-wwan-11_pptx\Media.ppcx"/>
</p:tagLst>
</file>

<file path=ppt/tags/tag2.xml><?xml version="1.0" encoding="utf-8"?>
<p:tagLst xmlns:a="http://schemas.openxmlformats.org/drawingml/2006/main" xmlns:r="http://schemas.openxmlformats.org/officeDocument/2006/relationships" xmlns:p="http://schemas.openxmlformats.org/presentationml/2006/main">
  <p:tag name="PPSNARRATION" val="12,1972933471,C:\Users\M\Documents\cs4222\2016\lectures\wlan-wwan-11_pptx\Media.ppcx"/>
</p:tagLst>
</file>

<file path=ppt/tags/tag3.xml><?xml version="1.0" encoding="utf-8"?>
<p:tagLst xmlns:a="http://schemas.openxmlformats.org/drawingml/2006/main" xmlns:r="http://schemas.openxmlformats.org/officeDocument/2006/relationships" xmlns:p="http://schemas.openxmlformats.org/presentationml/2006/main">
  <p:tag name="PPSNARRATION" val="13,1972933471,C:\Users\M\Documents\cs4222\2016\lectures\wlan-wwan-11_pptx\Media.ppcx"/>
</p:tagLst>
</file>

<file path=ppt/tags/tag4.xml><?xml version="1.0" encoding="utf-8"?>
<p:tagLst xmlns:a="http://schemas.openxmlformats.org/drawingml/2006/main" xmlns:r="http://schemas.openxmlformats.org/officeDocument/2006/relationships" xmlns:p="http://schemas.openxmlformats.org/presentationml/2006/main">
  <p:tag name="PPSNARRATION" val="14,1972933471,C:\Users\M\Documents\cs4222\2016\lectures\wlan-wwan-11_pptx\Media.ppcx"/>
</p:tagLst>
</file>

<file path=ppt/tags/tag5.xml><?xml version="1.0" encoding="utf-8"?>
<p:tagLst xmlns:a="http://schemas.openxmlformats.org/drawingml/2006/main" xmlns:r="http://schemas.openxmlformats.org/officeDocument/2006/relationships" xmlns:p="http://schemas.openxmlformats.org/presentationml/2006/main">
  <p:tag name="PPSNARRATION" val="15,1972933471,C:\Users\M\Documents\cs4222\2016\lectures\wlan-wwan-11_pptx\Media.ppcx"/>
</p:tagLst>
</file>

<file path=ppt/tags/tag6.xml><?xml version="1.0" encoding="utf-8"?>
<p:tagLst xmlns:a="http://schemas.openxmlformats.org/drawingml/2006/main" xmlns:r="http://schemas.openxmlformats.org/officeDocument/2006/relationships" xmlns:p="http://schemas.openxmlformats.org/presentationml/2006/main">
  <p:tag name="PPSNARRATION" val="16,1972933471,C:\Users\M\Documents\cs4222\2016\lectures\wlan-wwan-11_pptx\Media.ppcx"/>
</p:tagLst>
</file>

<file path=ppt/tags/tag7.xml><?xml version="1.0" encoding="utf-8"?>
<p:tagLst xmlns:a="http://schemas.openxmlformats.org/drawingml/2006/main" xmlns:r="http://schemas.openxmlformats.org/officeDocument/2006/relationships" xmlns:p="http://schemas.openxmlformats.org/presentationml/2006/main">
  <p:tag name="PPSNARRATION" val="28,1972933471,C:\Users\M\Documents\cs4222\2016\lectures\wlan-wwan-11_pptx\Media.ppcx"/>
</p:tagLst>
</file>

<file path=ppt/tags/tag8.xml><?xml version="1.0" encoding="utf-8"?>
<p:tagLst xmlns:a="http://schemas.openxmlformats.org/drawingml/2006/main" xmlns:r="http://schemas.openxmlformats.org/officeDocument/2006/relationships" xmlns:p="http://schemas.openxmlformats.org/presentationml/2006/main">
  <p:tag name="PPSNARRATION" val="30,1972933471,C:\Users\M\Documents\cs4222\2016\lectures\wlan-wwan-11_pptx\Media.ppcx"/>
</p:tagLst>
</file>

<file path=ppt/tags/tag9.xml><?xml version="1.0" encoding="utf-8"?>
<p:tagLst xmlns:a="http://schemas.openxmlformats.org/drawingml/2006/main" xmlns:r="http://schemas.openxmlformats.org/officeDocument/2006/relationships" xmlns:p="http://schemas.openxmlformats.org/presentationml/2006/main">
  <p:tag name="PPSNARRATION" val="31,1972933471,C:\Users\M\Documents\cs4222\2016\lectures\wlan-wwan-11_pptx\Media.ppcx"/>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44051</TotalTime>
  <Words>6602</Words>
  <Application>Microsoft Macintosh PowerPoint</Application>
  <PresentationFormat>Widescreen</PresentationFormat>
  <Paragraphs>1067</Paragraphs>
  <Slides>101</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101</vt:i4>
      </vt:variant>
    </vt:vector>
  </HeadingPairs>
  <TitlesOfParts>
    <vt:vector size="114" baseType="lpstr">
      <vt:lpstr>Abadi</vt:lpstr>
      <vt:lpstr>Arial</vt:lpstr>
      <vt:lpstr>Arial Nova</vt:lpstr>
      <vt:lpstr>Calibri</vt:lpstr>
      <vt:lpstr>Calibri Light</vt:lpstr>
      <vt:lpstr>Consolas</vt:lpstr>
      <vt:lpstr>Seravek</vt:lpstr>
      <vt:lpstr>Seravek ExtraLight</vt:lpstr>
      <vt:lpstr>Seravek Light</vt:lpstr>
      <vt:lpstr>Tahoma</vt:lpstr>
      <vt:lpstr>Times New Roman</vt:lpstr>
      <vt:lpstr>Wingdings</vt:lpstr>
      <vt:lpstr>Office Theme</vt:lpstr>
      <vt:lpstr>Wireless Networking</vt:lpstr>
      <vt:lpstr>PowerPoint Presentation</vt:lpstr>
      <vt:lpstr>Course Project</vt:lpstr>
      <vt:lpstr>Examination</vt:lpstr>
      <vt:lpstr>Examination</vt:lpstr>
      <vt:lpstr>Tutorials</vt:lpstr>
      <vt:lpstr>PowerPoint Presentation</vt:lpstr>
      <vt:lpstr>PowerPoint Presentation</vt:lpstr>
      <vt:lpstr>PowerPoint Presentation</vt:lpstr>
      <vt:lpstr>PowerPoint Presentation</vt:lpstr>
      <vt:lpstr>Goal: improve throughput</vt:lpstr>
      <vt:lpstr>Original WiFi specification (1997)</vt:lpstr>
      <vt:lpstr>802.11b (1999)</vt:lpstr>
      <vt:lpstr>DSSS goals</vt:lpstr>
      <vt:lpstr>802.11b channels</vt:lpstr>
      <vt:lpstr>OFDM enables higher throughput</vt:lpstr>
      <vt:lpstr>OFDM higher throughput at complexity cost</vt:lpstr>
      <vt:lpstr>802.11a (1999)</vt:lpstr>
      <vt:lpstr>802.11a channels</vt:lpstr>
      <vt:lpstr>How do we increase throughput?</vt:lpstr>
      <vt:lpstr>MIMO – Multiple In Multiple Out</vt:lpstr>
      <vt:lpstr>Expandable bandwidth</vt:lpstr>
      <vt:lpstr>802.11n modulation and coding schemes</vt:lpstr>
      <vt:lpstr>Multi-user Multiple In Multiple Out (MU-MIMO)</vt:lpstr>
      <vt:lpstr>802.11ac (2013)</vt:lpstr>
      <vt:lpstr>802.11ac channels</vt:lpstr>
      <vt:lpstr>802.11ac modulation and coding schemes</vt:lpstr>
      <vt:lpstr>New directions in WiFi focus: Aggregate throughput across all devices</vt:lpstr>
      <vt:lpstr>Orthogonal Frequency Division Multiple Access</vt:lpstr>
      <vt:lpstr>802.11ax (2021)</vt:lpstr>
      <vt:lpstr>6 GHz band is an enormous amount of bandwidth</vt:lpstr>
      <vt:lpstr>Learning Objective for Today’s Lecture</vt:lpstr>
      <vt:lpstr>Long-range,low-data needs are not easily met </vt:lpstr>
      <vt:lpstr>Long-range,low-data needs are not easily met </vt:lpstr>
      <vt:lpstr>Long-range,low-data needs are not easily met </vt:lpstr>
      <vt:lpstr>Long-range,low-data needs are not easily met </vt:lpstr>
      <vt:lpstr>Long-range,low-data needs are not easily met </vt:lpstr>
      <vt:lpstr>The first commercial mobile phone was in 1946!</vt:lpstr>
      <vt:lpstr>The first `mobile` network architecture</vt:lpstr>
      <vt:lpstr>The first `mobile` network architecture</vt:lpstr>
      <vt:lpstr>1965: The Improved Mobile Telephone Service</vt:lpstr>
      <vt:lpstr>Quick review: How can we share spectrum?</vt:lpstr>
      <vt:lpstr>What’s inefficient with this picture?</vt:lpstr>
      <vt:lpstr>The `cell` in cellular networks</vt:lpstr>
      <vt:lpstr>Spatial division tradeoffs</vt:lpstr>
      <vt:lpstr>How often does handoff need to happen anyway?</vt:lpstr>
      <vt:lpstr>Evolution of Cellular Wireless Network</vt:lpstr>
      <vt:lpstr>Learning Objective for Today’s Lecture</vt:lpstr>
      <vt:lpstr>First Generation Analog System </vt:lpstr>
      <vt:lpstr>What were the design goals of AMPS?</vt:lpstr>
      <vt:lpstr>What are the characteristics of AMPS?</vt:lpstr>
      <vt:lpstr>How does AMPS implement handoff?</vt:lpstr>
      <vt:lpstr>Over time, AMPS did also get more frequencies </vt:lpstr>
      <vt:lpstr>Discontinuing 1G!</vt:lpstr>
      <vt:lpstr>Learning Objective for Today’s Lecture</vt:lpstr>
      <vt:lpstr>Spatial division in practice</vt:lpstr>
      <vt:lpstr>Spatial division in practice</vt:lpstr>
      <vt:lpstr>Moving to 2nd Generation Systems</vt:lpstr>
      <vt:lpstr>Moving to 2nd Generation Systems</vt:lpstr>
      <vt:lpstr>IS-54  aka  2G  aka TDMA aka  D-AMPS (Digital AMPS)</vt:lpstr>
      <vt:lpstr>GSM</vt:lpstr>
      <vt:lpstr>PowerPoint Presentation</vt:lpstr>
      <vt:lpstr>GSM (Timing) Summary</vt:lpstr>
      <vt:lpstr>GSM Short Message Service</vt:lpstr>
      <vt:lpstr>GSM evolved over time to add data</vt:lpstr>
      <vt:lpstr>Learning Objective for Today’s Lecture</vt:lpstr>
      <vt:lpstr>Moving to 3G Systems</vt:lpstr>
      <vt:lpstr>3G Systems and beyond</vt:lpstr>
      <vt:lpstr>Learning Objective for Today’s Lecture</vt:lpstr>
      <vt:lpstr>3GPP Long Term Evolution (LTE)</vt:lpstr>
      <vt:lpstr>3GPP</vt:lpstr>
      <vt:lpstr>Mapping ”4G”, “LTE”, “LTE Advanced”, etc onto actual technologies</vt:lpstr>
      <vt:lpstr>LTE Categories</vt:lpstr>
      <vt:lpstr>Different LTE Releases</vt:lpstr>
      <vt:lpstr>Different LTE Releases</vt:lpstr>
      <vt:lpstr>Learning Objective for Today’s Lecture</vt:lpstr>
      <vt:lpstr>5G</vt:lpstr>
      <vt:lpstr>PowerPoint Presentation</vt:lpstr>
      <vt:lpstr>What is new in 5G?</vt:lpstr>
      <vt:lpstr>So what is 5G doing differently?</vt:lpstr>
      <vt:lpstr>5G Architecture</vt:lpstr>
      <vt:lpstr>So what did [*]G provide over 2G anyway?</vt:lpstr>
      <vt:lpstr>Learning Objective for Today’s Lecture</vt:lpstr>
      <vt:lpstr>So why does the IoT care about 2G?</vt:lpstr>
      <vt:lpstr>Why might 2G continue to survive [globally]?</vt:lpstr>
      <vt:lpstr>But energy per transaction is complex</vt:lpstr>
      <vt:lpstr>Additional low-end categories for IoT</vt:lpstr>
      <vt:lpstr>Why do we need “special categories” for IoT on cell?</vt:lpstr>
      <vt:lpstr>LTE-M and NB-IoT were developed in parallel</vt:lpstr>
      <vt:lpstr>LTE-M and NB-IoT downlink and uplink</vt:lpstr>
      <vt:lpstr>LTE resource allocation</vt:lpstr>
      <vt:lpstr>Resources used by LTE-M and NB-IoT</vt:lpstr>
      <vt:lpstr>Resources used by LTE-M and NB-IoT</vt:lpstr>
      <vt:lpstr>Reducing power for IoT devices</vt:lpstr>
      <vt:lpstr>Further power reduction for simple devices</vt:lpstr>
      <vt:lpstr>Some numbers from an actual telecom: Aeris [n.b. Aeris has been a leader in cellular M2M since the 90’s]</vt:lpstr>
      <vt:lpstr>Improved range for LTE-M and NB-IoT</vt:lpstr>
      <vt:lpstr>Coarsely, lower frequency -&gt; longer range</vt:lpstr>
      <vt:lpstr>Microcontroller support</vt:lpstr>
      <vt:lpstr>PowerPoint Presentation</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1354</cp:revision>
  <dcterms:created xsi:type="dcterms:W3CDTF">2020-02-17T19:00:36Z</dcterms:created>
  <dcterms:modified xsi:type="dcterms:W3CDTF">2023-04-11T10:14:59Z</dcterms:modified>
</cp:coreProperties>
</file>